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ppt/tags/tag11.xml" ContentType="application/vnd.openxmlformats-officedocument.presentationml.tags+xml"/>
  <Override PartName="/ppt/notesSlides/notesSlide3.xml" ContentType="application/vnd.openxmlformats-officedocument.presentationml.notesSlide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2" r:id="rId6"/>
    <p:sldId id="263" r:id="rId7"/>
    <p:sldId id="266" r:id="rId8"/>
    <p:sldId id="268" r:id="rId9"/>
    <p:sldId id="269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737AED-A911-4EBD-839B-ECDE67FF478B}" type="datetimeFigureOut">
              <a:rPr lang="en-US" smtClean="0"/>
              <a:t>23/02/2021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A45746-535D-49D0-87D3-FC52DC30D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78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45746-535D-49D0-87D3-FC52DC30D6F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03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45746-535D-49D0-87D3-FC52DC30D6FC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403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45746-535D-49D0-87D3-FC52DC30D6FC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403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45746-535D-49D0-87D3-FC52DC30D6FC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403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0017-CA02-42C6-83FC-343D9F20AEBA}" type="datetimeFigureOut">
              <a:rPr lang="en-US" smtClean="0"/>
              <a:t>23/02/2021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BEA70-97AE-4D7A-BCE3-FCBFCC06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04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0017-CA02-42C6-83FC-343D9F20AEBA}" type="datetimeFigureOut">
              <a:rPr lang="en-US" smtClean="0"/>
              <a:t>23/02/2021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BEA70-97AE-4D7A-BCE3-FCBFCC06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456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0017-CA02-42C6-83FC-343D9F20AEBA}" type="datetimeFigureOut">
              <a:rPr lang="en-US" smtClean="0"/>
              <a:t>23/02/2021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BEA70-97AE-4D7A-BCE3-FCBFCC06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17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0017-CA02-42C6-83FC-343D9F20AEBA}" type="datetimeFigureOut">
              <a:rPr lang="en-US" smtClean="0"/>
              <a:t>23/02/2021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BEA70-97AE-4D7A-BCE3-FCBFCC06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661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0017-CA02-42C6-83FC-343D9F20AEBA}" type="datetimeFigureOut">
              <a:rPr lang="en-US" smtClean="0"/>
              <a:t>23/02/2021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BEA70-97AE-4D7A-BCE3-FCBFCC06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495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0017-CA02-42C6-83FC-343D9F20AEBA}" type="datetimeFigureOut">
              <a:rPr lang="en-US" smtClean="0"/>
              <a:t>23/02/2021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BEA70-97AE-4D7A-BCE3-FCBFCC06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286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0017-CA02-42C6-83FC-343D9F20AEBA}" type="datetimeFigureOut">
              <a:rPr lang="en-US" smtClean="0"/>
              <a:t>23/02/2021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BEA70-97AE-4D7A-BCE3-FCBFCC06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874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0017-CA02-42C6-83FC-343D9F20AEBA}" type="datetimeFigureOut">
              <a:rPr lang="en-US" smtClean="0"/>
              <a:t>23/02/2021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BEA70-97AE-4D7A-BCE3-FCBFCC06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05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0017-CA02-42C6-83FC-343D9F20AEBA}" type="datetimeFigureOut">
              <a:rPr lang="en-US" smtClean="0"/>
              <a:t>23/02/2021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BEA70-97AE-4D7A-BCE3-FCBFCC06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59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0017-CA02-42C6-83FC-343D9F20AEBA}" type="datetimeFigureOut">
              <a:rPr lang="en-US" smtClean="0"/>
              <a:t>23/02/2021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BEA70-97AE-4D7A-BCE3-FCBFCC06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582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0017-CA02-42C6-83FC-343D9F20AEBA}" type="datetimeFigureOut">
              <a:rPr lang="en-US" smtClean="0"/>
              <a:t>23/02/2021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BEA70-97AE-4D7A-BCE3-FCBFCC06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458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9000"/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70017-CA02-42C6-83FC-343D9F20AEBA}" type="datetimeFigureOut">
              <a:rPr lang="en-US" smtClean="0"/>
              <a:t>23/02/2021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BEA70-97AE-4D7A-BCE3-FCBFCC06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90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3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 CHỨC PHÁN SỰ ĐỀN TẢN VIÊN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(TẢN VIÊN TỪ PHÁN SỰ LỤC- TRÍCH TRUYỀN KÌ MẠN LỤC)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NGUYỄN DỮ</a:t>
            </a:r>
            <a:endParaRPr lang="en-US" sz="31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5493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633"/>
    </mc:Choice>
    <mc:Fallback xmlns="">
      <p:transition spd="slow" advTm="8263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 CHỨC PHÁN SỰ ĐỀN TẢN VIÊN</a:t>
            </a:r>
            <a:b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(NGUYỄN DỮ)</a:t>
            </a:r>
            <a:endParaRPr lang="en-US" sz="27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53400" cy="5257800"/>
          </a:xfrm>
        </p:spPr>
        <p:txBody>
          <a:bodyPr>
            <a:noAutofit/>
          </a:bodyPr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 smtClean="0">
                <a:latin typeface="Times New Roman"/>
                <a:ea typeface="Calibri"/>
                <a:cs typeface="Times New Roman"/>
                <a:sym typeface="Wingdings 3"/>
              </a:rPr>
              <a:t></a:t>
            </a:r>
            <a:r>
              <a:rPr lang="en-US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Khẳng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định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niềm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tin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chính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ea typeface="Calibri"/>
                <a:cs typeface="Times New Roman"/>
              </a:rPr>
              <a:t>nghĩa</a:t>
            </a:r>
            <a:r>
              <a:rPr lang="en-US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ea typeface="Calibri"/>
                <a:cs typeface="Times New Roman"/>
              </a:rPr>
              <a:t>nhất</a:t>
            </a:r>
            <a:r>
              <a:rPr lang="en-US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định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thắng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tà.Thể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hiện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tinh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thần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dân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tộc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mạnh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mẽ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sự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đấu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tranh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chống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lại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cái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xấu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cái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ác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để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bảo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vệ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dân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lành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công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lí</a:t>
            </a:r>
            <a:r>
              <a:rPr lang="en-US" dirty="0">
                <a:latin typeface="Times New Roman"/>
                <a:ea typeface="Calibri"/>
                <a:cs typeface="Times New Roman"/>
              </a:rPr>
              <a:t>.</a:t>
            </a:r>
            <a:endParaRPr lang="en-US" sz="2400" dirty="0">
              <a:ea typeface="Calibri"/>
              <a:cs typeface="Times New Roman"/>
            </a:endParaRPr>
          </a:p>
          <a:p>
            <a:pPr marL="0" lvl="0" indent="0" algn="just" fontAlgn="base">
              <a:spcBef>
                <a:spcPct val="50000"/>
              </a:spcBef>
              <a:spcAft>
                <a:spcPct val="0"/>
              </a:spcAft>
              <a:buNone/>
            </a:pPr>
            <a:endParaRPr lang="en-US" dirty="0" smtClean="0">
              <a:latin typeface="Times New Roman" pitchFamily="18" charset="0"/>
              <a:cs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5013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613"/>
    </mc:Choice>
    <mc:Fallback xmlns="">
      <p:transition spd="slow" advTm="346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 CHỨC PHÁN SỰ ĐỀN TẢN VIÊN</a:t>
            </a:r>
            <a:b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(NGUYỄN DỮ)</a:t>
            </a:r>
            <a:endParaRPr lang="en-US" sz="27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53400" cy="5257800"/>
          </a:xfrm>
        </p:spPr>
        <p:txBody>
          <a:bodyPr>
            <a:noAutofit/>
          </a:bodyPr>
          <a:lstStyle/>
          <a:p>
            <a:pPr marL="0" lv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en-US" b="1" dirty="0" smtClean="0">
                <a:latin typeface="Times New Roman"/>
                <a:ea typeface="Calibri"/>
                <a:cs typeface="Times New Roman"/>
              </a:rPr>
              <a:t>2. </a:t>
            </a:r>
            <a:r>
              <a:rPr lang="en-US" b="1" dirty="0" err="1" smtClean="0">
                <a:latin typeface="Times New Roman"/>
                <a:ea typeface="Calibri"/>
                <a:cs typeface="Times New Roman"/>
              </a:rPr>
              <a:t>Ngụ</a:t>
            </a:r>
            <a:r>
              <a:rPr lang="en-US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ý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phê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phán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:</a:t>
            </a:r>
            <a:endParaRPr lang="en-US" sz="2400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 smtClean="0">
                <a:latin typeface="Times New Roman"/>
                <a:ea typeface="Calibri"/>
                <a:cs typeface="Times New Roman"/>
              </a:rPr>
              <a:t>	- 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Hồn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ma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tên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tướng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giặc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xảo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quyệt</a:t>
            </a:r>
            <a:r>
              <a:rPr lang="en-US" dirty="0">
                <a:latin typeface="Times New Roman"/>
                <a:ea typeface="Calibri"/>
                <a:cs typeface="Times New Roman"/>
              </a:rPr>
              <a:t>.</a:t>
            </a:r>
            <a:endParaRPr lang="en-US" sz="2400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 smtClean="0">
                <a:latin typeface="Times New Roman"/>
                <a:ea typeface="Calibri"/>
                <a:cs typeface="Times New Roman"/>
              </a:rPr>
              <a:t>	-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Phơi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bày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thực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trạng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bất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công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từ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cõi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trần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đến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cõi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âm</a:t>
            </a:r>
            <a:r>
              <a:rPr lang="en-US" dirty="0">
                <a:latin typeface="Times New Roman"/>
                <a:ea typeface="Calibri"/>
                <a:cs typeface="Times New Roman"/>
              </a:rPr>
              <a:t>.</a:t>
            </a:r>
            <a:endParaRPr lang="en-US" sz="2400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 smtClean="0">
                <a:latin typeface="Times New Roman"/>
                <a:ea typeface="Calibri"/>
                <a:cs typeface="Times New Roman"/>
              </a:rPr>
              <a:t>	-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Lời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nhắn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ea typeface="Calibri"/>
                <a:cs typeface="Times New Roman"/>
              </a:rPr>
              <a:t>nhủ</a:t>
            </a:r>
            <a:r>
              <a:rPr lang="en-US" dirty="0" smtClean="0">
                <a:latin typeface="Times New Roman"/>
                <a:ea typeface="Calibri"/>
                <a:cs typeface="Times New Roman"/>
              </a:rPr>
              <a:t>: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Hãy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đấu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tranh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chống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lại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cái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ác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cái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xấu</a:t>
            </a:r>
            <a:r>
              <a:rPr lang="en-US" dirty="0">
                <a:latin typeface="Times New Roman"/>
                <a:ea typeface="Calibri"/>
                <a:cs typeface="Times New Roman"/>
              </a:rPr>
              <a:t>.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Đó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là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cách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duy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nhất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để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mang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lại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chiến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thắng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cho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chính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nghĩa</a:t>
            </a:r>
            <a:r>
              <a:rPr lang="en-US" dirty="0">
                <a:latin typeface="Times New Roman"/>
                <a:ea typeface="Calibri"/>
                <a:cs typeface="Times New Roman"/>
              </a:rPr>
              <a:t>.</a:t>
            </a:r>
            <a:endParaRPr lang="en-US" sz="2400" dirty="0">
              <a:ea typeface="Calibri"/>
              <a:cs typeface="Times New Roman"/>
            </a:endParaRPr>
          </a:p>
          <a:p>
            <a:pPr marL="0" lvl="0" indent="0" algn="just" fontAlgn="base">
              <a:spcBef>
                <a:spcPct val="50000"/>
              </a:spcBef>
              <a:spcAft>
                <a:spcPct val="0"/>
              </a:spcAft>
              <a:buNone/>
            </a:pPr>
            <a:endParaRPr lang="en-US" dirty="0" smtClean="0">
              <a:latin typeface="Times New Roman" pitchFamily="18" charset="0"/>
              <a:cs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7345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932"/>
    </mc:Choice>
    <mc:Fallback xmlns="">
      <p:transition spd="slow" advTm="9393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 CHỨC PHÁN SỰ ĐỀN TẢN VIÊN</a:t>
            </a:r>
            <a:b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(NGUYỄN DỮ)</a:t>
            </a:r>
            <a:endParaRPr lang="en-US" sz="27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53400" cy="5257800"/>
          </a:xfrm>
        </p:spPr>
        <p:txBody>
          <a:bodyPr>
            <a:noAutofit/>
          </a:bodyPr>
          <a:lstStyle/>
          <a:p>
            <a:pPr marL="0" lv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en-US" b="1" dirty="0" smtClean="0">
                <a:latin typeface="Times New Roman"/>
                <a:ea typeface="Calibri"/>
                <a:cs typeface="Times New Roman"/>
              </a:rPr>
              <a:t>	3. </a:t>
            </a:r>
            <a:r>
              <a:rPr lang="en-US" b="1" dirty="0" err="1" smtClean="0">
                <a:latin typeface="Times New Roman"/>
                <a:ea typeface="Calibri"/>
                <a:cs typeface="Times New Roman"/>
              </a:rPr>
              <a:t>Nghệ</a:t>
            </a:r>
            <a:r>
              <a:rPr lang="en-US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thuật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kể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chuyện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:</a:t>
            </a:r>
            <a:endParaRPr lang="en-US" sz="2400" dirty="0"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 smtClean="0">
                <a:latin typeface="Times New Roman"/>
                <a:ea typeface="Calibri"/>
                <a:cs typeface="Times New Roman"/>
              </a:rPr>
              <a:t>	- </a:t>
            </a:r>
            <a:r>
              <a:rPr lang="en-US" dirty="0">
                <a:latin typeface="Times New Roman"/>
                <a:ea typeface="Calibri"/>
                <a:cs typeface="Times New Roman"/>
              </a:rPr>
              <a:t>Chi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tiết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mở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đầu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gây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sự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chú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ý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và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dự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báo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những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điều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khác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thường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thu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hút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người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đọc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.</a:t>
            </a:r>
            <a:endParaRPr lang="en-US" sz="2400" dirty="0"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 smtClean="0">
                <a:latin typeface="Times New Roman"/>
                <a:ea typeface="Calibri"/>
                <a:cs typeface="Times New Roman"/>
              </a:rPr>
              <a:t>	-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Kết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cấu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truyện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giàu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kịch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tính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với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nhiều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tình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huống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lôi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ea typeface="Calibri"/>
                <a:cs typeface="Times New Roman"/>
              </a:rPr>
              <a:t>cuốn</a:t>
            </a:r>
            <a:r>
              <a:rPr lang="en-US" dirty="0" smtClean="0">
                <a:latin typeface="Times New Roman"/>
                <a:ea typeface="Calibri"/>
                <a:cs typeface="Times New Roman"/>
              </a:rPr>
              <a:t>.</a:t>
            </a:r>
            <a:endParaRPr lang="en-US" sz="2400" dirty="0"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 smtClean="0">
                <a:latin typeface="Times New Roman"/>
                <a:ea typeface="Calibri"/>
                <a:cs typeface="Times New Roman"/>
              </a:rPr>
              <a:t>	-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Cách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kể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chuyện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khéo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léo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sinh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động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hấp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dẫn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.</a:t>
            </a:r>
            <a:endParaRPr lang="en-US" sz="2400" dirty="0"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b="1" dirty="0" smtClean="0">
                <a:latin typeface="Times New Roman"/>
                <a:ea typeface="Calibri"/>
                <a:cs typeface="Times New Roman"/>
              </a:rPr>
              <a:t>III. </a:t>
            </a:r>
            <a:r>
              <a:rPr lang="en-US" b="1" dirty="0" err="1" smtClean="0">
                <a:latin typeface="Times New Roman"/>
                <a:ea typeface="Calibri"/>
                <a:cs typeface="Times New Roman"/>
              </a:rPr>
              <a:t>Ghi</a:t>
            </a:r>
            <a:r>
              <a:rPr lang="en-US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nhớ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: </a:t>
            </a:r>
            <a:r>
              <a:rPr lang="en-US" dirty="0">
                <a:latin typeface="Times New Roman"/>
                <a:ea typeface="Calibri"/>
                <a:cs typeface="Times New Roman"/>
              </a:rPr>
              <a:t>(SGK –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Tr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61)</a:t>
            </a:r>
            <a:endParaRPr lang="en-US" sz="2400" dirty="0">
              <a:ea typeface="Calibri"/>
              <a:cs typeface="Times New Roman"/>
            </a:endParaRPr>
          </a:p>
          <a:p>
            <a:pPr marL="0" lvl="0" indent="0" algn="just" fontAlgn="base">
              <a:spcBef>
                <a:spcPct val="50000"/>
              </a:spcBef>
              <a:spcAft>
                <a:spcPct val="0"/>
              </a:spcAft>
              <a:buNone/>
            </a:pPr>
            <a:endParaRPr lang="en-US" dirty="0" smtClean="0">
              <a:latin typeface="Times New Roman" pitchFamily="18" charset="0"/>
              <a:cs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463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5349"/>
    </mc:Choice>
    <mc:Fallback xmlns="">
      <p:transition spd="slow" advTm="2353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 CHỨC PHÁN SỰ ĐỀN TẢN VIÊN</a:t>
            </a:r>
            <a:b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(NGUYỄN DỮ)</a:t>
            </a:r>
            <a:endParaRPr lang="en-US" sz="27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en-US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spcBef>
                <a:spcPct val="30000"/>
              </a:spcBef>
              <a:spcAft>
                <a:spcPct val="0"/>
              </a:spcAft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XVI</a:t>
            </a:r>
          </a:p>
          <a:p>
            <a:pPr marL="0" lvl="0" indent="0" algn="just" fontAlgn="base">
              <a:spcBef>
                <a:spcPct val="30000"/>
              </a:spcBef>
              <a:spcAft>
                <a:spcPct val="0"/>
              </a:spcAft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lnSpc>
                <a:spcPct val="90000"/>
              </a:lnSpc>
              <a:spcAft>
                <a:spcPct val="0"/>
              </a:spcAft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lnSpc>
                <a:spcPct val="90000"/>
              </a:lnSpc>
              <a:spcAft>
                <a:spcPct val="0"/>
              </a:spcAft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-&gt;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-&gt;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lnSpc>
                <a:spcPct val="90000"/>
              </a:lnSpc>
              <a:spcAft>
                <a:spcPct val="0"/>
              </a:spcAft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mạn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lục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7347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675"/>
    </mc:Choice>
    <mc:Fallback xmlns="">
      <p:transition spd="slow" advTm="8467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 CHỨC PHÁN SỰ ĐỀN TẢN VIÊN</a:t>
            </a:r>
            <a:b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(NGUYỄN DỮ)</a:t>
            </a:r>
            <a:endParaRPr lang="en-US" sz="27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spcBef>
                <a:spcPct val="30000"/>
              </a:spcBef>
              <a:spcAft>
                <a:spcPct val="0"/>
              </a:spcAft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xuôi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algn="just" fontAlgn="base">
              <a:spcBef>
                <a:spcPct val="30000"/>
              </a:spcBef>
              <a:spcAft>
                <a:spcPct val="0"/>
              </a:spcAft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algn="just" fontAlgn="base">
              <a:spcBef>
                <a:spcPct val="30000"/>
              </a:spcBef>
              <a:spcAft>
                <a:spcPct val="0"/>
              </a:spcAft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mạn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lục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lnSpc>
                <a:spcPct val="90000"/>
              </a:lnSpc>
              <a:spcAft>
                <a:spcPct val="0"/>
              </a:spcAft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XVI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8298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8543"/>
    </mc:Choice>
    <mc:Fallback xmlns="">
      <p:transition spd="slow" advTm="8854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 CHỨC PHÁN SỰ ĐỀN TẢN VIÊN</a:t>
            </a:r>
            <a:b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(NGUYỄN DỮ)</a:t>
            </a:r>
            <a:endParaRPr lang="en-US" sz="27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 fontAlgn="base">
              <a:spcBef>
                <a:spcPct val="30000"/>
              </a:spcBef>
              <a:spcAft>
                <a:spcPct val="0"/>
              </a:spcAft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dung:</a:t>
            </a:r>
          </a:p>
          <a:p>
            <a:pPr marL="0" lvl="0" indent="0" algn="just" fontAlgn="base">
              <a:spcBef>
                <a:spcPct val="30000"/>
              </a:spcBef>
              <a:spcAft>
                <a:spcPct val="0"/>
              </a:spcAft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Bộc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spcBef>
                <a:spcPct val="30000"/>
              </a:spcBef>
              <a:spcAft>
                <a:spcPct val="0"/>
              </a:spcAft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═&gt;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Khâm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lvl="0" indent="0" algn="just" fontAlgn="base">
              <a:spcBef>
                <a:spcPct val="30000"/>
              </a:spcBef>
              <a:spcAft>
                <a:spcPct val="0"/>
              </a:spcAft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1649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286"/>
    </mc:Choice>
    <mc:Fallback xmlns="">
      <p:transition spd="slow" advTm="4928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 CHỨC PHÁN SỰ ĐỀN TẢN VIÊN</a:t>
            </a:r>
            <a:b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(NGUYỄN DỮ)</a:t>
            </a:r>
            <a:endParaRPr lang="en-US" sz="27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pPr marL="0" lvl="0" indent="0" algn="just" fontAlgn="base">
              <a:spcBef>
                <a:spcPct val="30000"/>
              </a:spcBef>
              <a:spcAft>
                <a:spcPct val="0"/>
              </a:spcAft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phán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đền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Tản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spcBef>
                <a:spcPct val="30000"/>
              </a:spcBef>
              <a:spcAft>
                <a:spcPct val="0"/>
              </a:spcAft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latin typeface="Times New Roman" pitchFamily="18" charset="0"/>
                <a:cs typeface="Arial"/>
              </a:rPr>
              <a:t> a. </a:t>
            </a:r>
            <a:r>
              <a:rPr lang="en-US" b="1" dirty="0" err="1" smtClean="0">
                <a:latin typeface="Times New Roman" pitchFamily="18" charset="0"/>
                <a:cs typeface="Arial"/>
              </a:rPr>
              <a:t>Bố</a:t>
            </a:r>
            <a:r>
              <a:rPr lang="en-US" b="1" dirty="0" smtClean="0">
                <a:latin typeface="Times New Roman" pitchFamily="18" charset="0"/>
                <a:cs typeface="Arial"/>
              </a:rPr>
              <a:t> </a:t>
            </a:r>
            <a:r>
              <a:rPr lang="en-US" b="1" dirty="0" err="1" smtClean="0">
                <a:latin typeface="Times New Roman" pitchFamily="18" charset="0"/>
                <a:cs typeface="Arial"/>
              </a:rPr>
              <a:t>cục</a:t>
            </a:r>
            <a:r>
              <a:rPr lang="en-US" b="1" dirty="0" smtClean="0">
                <a:latin typeface="Times New Roman" pitchFamily="18" charset="0"/>
                <a:cs typeface="Arial"/>
              </a:rPr>
              <a:t>.</a:t>
            </a:r>
          </a:p>
          <a:p>
            <a:pPr marL="0" lvl="0" indent="0" algn="just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dirty="0" smtClean="0">
                <a:latin typeface="Times New Roman" pitchFamily="18" charset="0"/>
                <a:cs typeface="Arial"/>
              </a:rPr>
              <a:t>		- P1(</a:t>
            </a:r>
            <a:r>
              <a:rPr lang="en-US" dirty="0" err="1" smtClean="0">
                <a:latin typeface="Times New Roman" pitchFamily="18" charset="0"/>
                <a:cs typeface="Arial"/>
              </a:rPr>
              <a:t>Mở</a:t>
            </a:r>
            <a:r>
              <a:rPr lang="en-US" dirty="0" smtClean="0">
                <a:latin typeface="Times New Roman" pitchFamily="18" charset="0"/>
                <a:cs typeface="Arial"/>
              </a:rPr>
              <a:t> </a:t>
            </a:r>
            <a:r>
              <a:rPr lang="en-US" dirty="0" err="1" smtClean="0">
                <a:latin typeface="Times New Roman" pitchFamily="18" charset="0"/>
                <a:cs typeface="Arial"/>
              </a:rPr>
              <a:t>truyện</a:t>
            </a:r>
            <a:r>
              <a:rPr lang="en-US" dirty="0" smtClean="0">
                <a:latin typeface="Times New Roman" pitchFamily="18" charset="0"/>
                <a:cs typeface="Arial"/>
              </a:rPr>
              <a:t>): </a:t>
            </a:r>
            <a:r>
              <a:rPr lang="en-US" dirty="0" err="1" smtClean="0">
                <a:latin typeface="Times New Roman" pitchFamily="18" charset="0"/>
                <a:cs typeface="Arial"/>
              </a:rPr>
              <a:t>Từ</a:t>
            </a:r>
            <a:r>
              <a:rPr lang="en-US" dirty="0" smtClean="0">
                <a:latin typeface="Times New Roman" pitchFamily="18" charset="0"/>
                <a:cs typeface="Arial"/>
              </a:rPr>
              <a:t> </a:t>
            </a:r>
            <a:r>
              <a:rPr lang="en-US" dirty="0" err="1" smtClean="0">
                <a:latin typeface="Times New Roman" pitchFamily="18" charset="0"/>
                <a:cs typeface="Arial"/>
              </a:rPr>
              <a:t>đầu</a:t>
            </a:r>
            <a:r>
              <a:rPr lang="en-US" dirty="0" smtClean="0">
                <a:latin typeface="Times New Roman" pitchFamily="18" charset="0"/>
                <a:cs typeface="Arial"/>
              </a:rPr>
              <a:t> </a:t>
            </a:r>
            <a:r>
              <a:rPr lang="en-US" dirty="0" err="1" smtClean="0">
                <a:latin typeface="Times New Roman" pitchFamily="18" charset="0"/>
                <a:cs typeface="Arial"/>
              </a:rPr>
              <a:t>đến</a:t>
            </a:r>
            <a:r>
              <a:rPr lang="en-US" i="1" dirty="0" smtClean="0">
                <a:latin typeface="Times New Roman" pitchFamily="18" charset="0"/>
                <a:cs typeface="Arial"/>
              </a:rPr>
              <a:t> “</a:t>
            </a:r>
            <a:r>
              <a:rPr lang="en-US" i="1" dirty="0" err="1" smtClean="0">
                <a:latin typeface="Times New Roman" pitchFamily="18" charset="0"/>
                <a:cs typeface="Arial"/>
              </a:rPr>
              <a:t>vung</a:t>
            </a:r>
            <a:r>
              <a:rPr lang="en-US" i="1" dirty="0" smtClean="0">
                <a:latin typeface="Times New Roman" pitchFamily="18" charset="0"/>
                <a:cs typeface="Arial"/>
              </a:rPr>
              <a:t> </a:t>
            </a:r>
            <a:r>
              <a:rPr lang="en-US" i="1" dirty="0" err="1" smtClean="0">
                <a:latin typeface="Times New Roman" pitchFamily="18" charset="0"/>
                <a:cs typeface="Arial"/>
              </a:rPr>
              <a:t>tay</a:t>
            </a:r>
            <a:r>
              <a:rPr lang="en-US" i="1" dirty="0" smtClean="0">
                <a:latin typeface="Times New Roman" pitchFamily="18" charset="0"/>
                <a:cs typeface="Arial"/>
              </a:rPr>
              <a:t> </a:t>
            </a:r>
            <a:r>
              <a:rPr lang="en-US" i="1" dirty="0" err="1" smtClean="0">
                <a:latin typeface="Times New Roman" pitchFamily="18" charset="0"/>
                <a:cs typeface="Arial"/>
              </a:rPr>
              <a:t>không</a:t>
            </a:r>
            <a:r>
              <a:rPr lang="en-US" i="1" dirty="0" smtClean="0">
                <a:latin typeface="Times New Roman" pitchFamily="18" charset="0"/>
                <a:cs typeface="Arial"/>
              </a:rPr>
              <a:t> </a:t>
            </a:r>
            <a:r>
              <a:rPr lang="en-US" i="1" dirty="0" err="1" smtClean="0">
                <a:latin typeface="Times New Roman" pitchFamily="18" charset="0"/>
                <a:cs typeface="Arial"/>
              </a:rPr>
              <a:t>cần</a:t>
            </a:r>
            <a:r>
              <a:rPr lang="en-US" i="1" dirty="0" smtClean="0">
                <a:latin typeface="Times New Roman" pitchFamily="18" charset="0"/>
                <a:cs typeface="Arial"/>
              </a:rPr>
              <a:t> </a:t>
            </a:r>
            <a:r>
              <a:rPr lang="en-US" i="1" dirty="0" err="1" smtClean="0">
                <a:latin typeface="Times New Roman" pitchFamily="18" charset="0"/>
                <a:cs typeface="Arial"/>
              </a:rPr>
              <a:t>gì</a:t>
            </a:r>
            <a:r>
              <a:rPr lang="en-US" i="1" dirty="0" smtClean="0">
                <a:latin typeface="Times New Roman" pitchFamily="18" charset="0"/>
                <a:cs typeface="Arial"/>
              </a:rPr>
              <a:t> </a:t>
            </a:r>
            <a:r>
              <a:rPr lang="en-US" i="1" dirty="0" err="1" smtClean="0">
                <a:latin typeface="Times New Roman" pitchFamily="18" charset="0"/>
                <a:cs typeface="Arial"/>
              </a:rPr>
              <a:t>cả</a:t>
            </a:r>
            <a:r>
              <a:rPr lang="en-US" i="1" dirty="0" smtClean="0">
                <a:latin typeface="Times New Roman" pitchFamily="18" charset="0"/>
                <a:cs typeface="Arial"/>
              </a:rPr>
              <a:t>”.</a:t>
            </a:r>
          </a:p>
          <a:p>
            <a:pPr marL="0" lvl="0" indent="0" algn="just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i="1" dirty="0" smtClean="0">
                <a:latin typeface="Times New Roman" pitchFamily="18" charset="0"/>
                <a:cs typeface="Arial"/>
              </a:rPr>
              <a:t> =&gt;</a:t>
            </a:r>
            <a:r>
              <a:rPr lang="en-US" dirty="0" err="1" smtClean="0">
                <a:latin typeface="Times New Roman" pitchFamily="18" charset="0"/>
                <a:cs typeface="Arial"/>
              </a:rPr>
              <a:t>Giới</a:t>
            </a:r>
            <a:r>
              <a:rPr lang="en-US" dirty="0" smtClean="0">
                <a:latin typeface="Times New Roman" pitchFamily="18" charset="0"/>
                <a:cs typeface="Arial"/>
              </a:rPr>
              <a:t> </a:t>
            </a:r>
            <a:r>
              <a:rPr lang="en-US" dirty="0" err="1" smtClean="0">
                <a:latin typeface="Times New Roman" pitchFamily="18" charset="0"/>
                <a:cs typeface="Arial"/>
              </a:rPr>
              <a:t>thiệu</a:t>
            </a:r>
            <a:r>
              <a:rPr lang="en-US" dirty="0" smtClean="0">
                <a:latin typeface="Times New Roman" pitchFamily="18" charset="0"/>
                <a:cs typeface="Arial"/>
              </a:rPr>
              <a:t> </a:t>
            </a:r>
            <a:r>
              <a:rPr lang="en-US" dirty="0" err="1" smtClean="0">
                <a:latin typeface="Times New Roman" pitchFamily="18" charset="0"/>
                <a:cs typeface="Arial"/>
              </a:rPr>
              <a:t>Ngô</a:t>
            </a:r>
            <a:r>
              <a:rPr lang="en-US" dirty="0" smtClean="0">
                <a:latin typeface="Times New Roman" pitchFamily="18" charset="0"/>
                <a:cs typeface="Arial"/>
              </a:rPr>
              <a:t> </a:t>
            </a:r>
            <a:r>
              <a:rPr lang="en-US" dirty="0" err="1" smtClean="0">
                <a:latin typeface="Times New Roman" pitchFamily="18" charset="0"/>
                <a:cs typeface="Arial"/>
              </a:rPr>
              <a:t>Tử</a:t>
            </a:r>
            <a:r>
              <a:rPr lang="en-US" dirty="0" smtClean="0">
                <a:latin typeface="Times New Roman" pitchFamily="18" charset="0"/>
                <a:cs typeface="Arial"/>
              </a:rPr>
              <a:t> </a:t>
            </a:r>
            <a:r>
              <a:rPr lang="en-US" dirty="0" err="1" smtClean="0">
                <a:latin typeface="Times New Roman" pitchFamily="18" charset="0"/>
                <a:cs typeface="Arial"/>
              </a:rPr>
              <a:t>Văn</a:t>
            </a:r>
            <a:r>
              <a:rPr lang="en-US" dirty="0" smtClean="0">
                <a:latin typeface="Times New Roman" pitchFamily="18" charset="0"/>
                <a:cs typeface="Arial"/>
              </a:rPr>
              <a:t> </a:t>
            </a:r>
            <a:r>
              <a:rPr lang="en-US" dirty="0" err="1" smtClean="0">
                <a:latin typeface="Times New Roman" pitchFamily="18" charset="0"/>
                <a:cs typeface="Arial"/>
              </a:rPr>
              <a:t>và</a:t>
            </a:r>
            <a:r>
              <a:rPr lang="en-US" dirty="0" smtClean="0">
                <a:latin typeface="Times New Roman" pitchFamily="18" charset="0"/>
                <a:cs typeface="Arial"/>
              </a:rPr>
              <a:t> </a:t>
            </a:r>
            <a:r>
              <a:rPr lang="en-US" dirty="0" err="1" smtClean="0">
                <a:latin typeface="Times New Roman" pitchFamily="18" charset="0"/>
                <a:cs typeface="Arial"/>
              </a:rPr>
              <a:t>hành</a:t>
            </a:r>
            <a:r>
              <a:rPr lang="en-US" dirty="0" smtClean="0">
                <a:latin typeface="Times New Roman" pitchFamily="18" charset="0"/>
                <a:cs typeface="Arial"/>
              </a:rPr>
              <a:t> </a:t>
            </a:r>
            <a:r>
              <a:rPr lang="en-US" dirty="0" err="1" smtClean="0">
                <a:latin typeface="Times New Roman" pitchFamily="18" charset="0"/>
                <a:cs typeface="Arial"/>
              </a:rPr>
              <a:t>động</a:t>
            </a:r>
            <a:r>
              <a:rPr lang="en-US" dirty="0" smtClean="0">
                <a:latin typeface="Times New Roman" pitchFamily="18" charset="0"/>
                <a:cs typeface="Arial"/>
              </a:rPr>
              <a:t> </a:t>
            </a:r>
            <a:r>
              <a:rPr lang="en-US" dirty="0" err="1" smtClean="0">
                <a:latin typeface="Times New Roman" pitchFamily="18" charset="0"/>
                <a:cs typeface="Arial"/>
              </a:rPr>
              <a:t>đốt</a:t>
            </a:r>
            <a:r>
              <a:rPr lang="en-US" dirty="0" smtClean="0">
                <a:latin typeface="Times New Roman" pitchFamily="18" charset="0"/>
                <a:cs typeface="Arial"/>
              </a:rPr>
              <a:t> </a:t>
            </a:r>
            <a:r>
              <a:rPr lang="en-US" dirty="0" err="1" smtClean="0">
                <a:latin typeface="Times New Roman" pitchFamily="18" charset="0"/>
                <a:cs typeface="Arial"/>
              </a:rPr>
              <a:t>đền</a:t>
            </a:r>
            <a:r>
              <a:rPr lang="en-US" dirty="0" smtClean="0">
                <a:latin typeface="Times New Roman" pitchFamily="18" charset="0"/>
                <a:cs typeface="Arial"/>
              </a:rPr>
              <a:t>.</a:t>
            </a:r>
            <a:r>
              <a:rPr lang="en-US" u="sng" dirty="0" smtClean="0">
                <a:latin typeface="Times New Roman" pitchFamily="18" charset="0"/>
                <a:cs typeface="Arial"/>
              </a:rPr>
              <a:t> </a:t>
            </a:r>
          </a:p>
          <a:p>
            <a:pPr marL="0" lvl="0" indent="0" algn="just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i="1" dirty="0" smtClean="0">
                <a:latin typeface="Times New Roman" pitchFamily="18" charset="0"/>
                <a:cs typeface="Arial"/>
              </a:rPr>
              <a:t>		- </a:t>
            </a:r>
            <a:r>
              <a:rPr lang="en-US" dirty="0" smtClean="0">
                <a:latin typeface="Times New Roman" pitchFamily="18" charset="0"/>
                <a:cs typeface="Arial"/>
              </a:rPr>
              <a:t>P2(</a:t>
            </a:r>
            <a:r>
              <a:rPr lang="en-US" dirty="0" err="1" smtClean="0">
                <a:latin typeface="Times New Roman" pitchFamily="18" charset="0"/>
                <a:cs typeface="Arial"/>
              </a:rPr>
              <a:t>Thân</a:t>
            </a:r>
            <a:r>
              <a:rPr lang="en-US" dirty="0" smtClean="0">
                <a:latin typeface="Times New Roman" pitchFamily="18" charset="0"/>
                <a:cs typeface="Arial"/>
              </a:rPr>
              <a:t> </a:t>
            </a:r>
            <a:r>
              <a:rPr lang="en-US" dirty="0" err="1" smtClean="0">
                <a:latin typeface="Times New Roman" pitchFamily="18" charset="0"/>
                <a:cs typeface="Arial"/>
              </a:rPr>
              <a:t>truyện</a:t>
            </a:r>
            <a:r>
              <a:rPr lang="en-US" dirty="0" smtClean="0">
                <a:latin typeface="Times New Roman" pitchFamily="18" charset="0"/>
                <a:cs typeface="Arial"/>
              </a:rPr>
              <a:t>):</a:t>
            </a:r>
            <a:r>
              <a:rPr lang="en-US" i="1" dirty="0">
                <a:latin typeface="Times New Roman" pitchFamily="18" charset="0"/>
                <a:cs typeface="Arial"/>
              </a:rPr>
              <a:t> </a:t>
            </a:r>
            <a:r>
              <a:rPr lang="en-US" dirty="0" err="1" smtClean="0">
                <a:latin typeface="Times New Roman" pitchFamily="18" charset="0"/>
                <a:cs typeface="Arial"/>
              </a:rPr>
              <a:t>Từ</a:t>
            </a:r>
            <a:r>
              <a:rPr lang="en-US" dirty="0" smtClean="0">
                <a:latin typeface="Times New Roman" pitchFamily="18" charset="0"/>
                <a:cs typeface="Arial"/>
              </a:rPr>
              <a:t> </a:t>
            </a:r>
            <a:r>
              <a:rPr lang="en-US" i="1" dirty="0" smtClean="0">
                <a:latin typeface="Times New Roman" pitchFamily="18" charset="0"/>
                <a:cs typeface="Arial"/>
              </a:rPr>
              <a:t>“</a:t>
            </a:r>
            <a:r>
              <a:rPr lang="en-US" i="1" dirty="0" err="1" smtClean="0">
                <a:latin typeface="Times New Roman" pitchFamily="18" charset="0"/>
                <a:cs typeface="Arial"/>
              </a:rPr>
              <a:t>Đốt</a:t>
            </a:r>
            <a:r>
              <a:rPr lang="en-US" i="1" dirty="0" smtClean="0">
                <a:latin typeface="Times New Roman" pitchFamily="18" charset="0"/>
                <a:cs typeface="Arial"/>
              </a:rPr>
              <a:t> </a:t>
            </a:r>
            <a:r>
              <a:rPr lang="en-US" i="1" dirty="0" err="1" smtClean="0">
                <a:latin typeface="Times New Roman" pitchFamily="18" charset="0"/>
                <a:cs typeface="Arial"/>
              </a:rPr>
              <a:t>đền</a:t>
            </a:r>
            <a:r>
              <a:rPr lang="en-US" i="1" dirty="0" smtClean="0">
                <a:latin typeface="Times New Roman" pitchFamily="18" charset="0"/>
                <a:cs typeface="Arial"/>
              </a:rPr>
              <a:t> </a:t>
            </a:r>
            <a:r>
              <a:rPr lang="en-US" i="1" dirty="0" err="1" smtClean="0">
                <a:latin typeface="Times New Roman" pitchFamily="18" charset="0"/>
                <a:cs typeface="Arial"/>
              </a:rPr>
              <a:t>xong</a:t>
            </a:r>
            <a:r>
              <a:rPr lang="en-US" i="1" dirty="0" smtClean="0">
                <a:latin typeface="Times New Roman" pitchFamily="18" charset="0"/>
                <a:cs typeface="Arial"/>
              </a:rPr>
              <a:t>”</a:t>
            </a:r>
            <a:r>
              <a:rPr lang="en-US" dirty="0" smtClean="0">
                <a:latin typeface="Times New Roman" pitchFamily="18" charset="0"/>
                <a:cs typeface="Arial"/>
              </a:rPr>
              <a:t> </a:t>
            </a:r>
            <a:r>
              <a:rPr lang="en-US" dirty="0" err="1" smtClean="0">
                <a:latin typeface="Times New Roman" pitchFamily="18" charset="0"/>
                <a:cs typeface="Arial"/>
              </a:rPr>
              <a:t>đến</a:t>
            </a:r>
            <a:r>
              <a:rPr lang="en-US" dirty="0" smtClean="0">
                <a:latin typeface="Times New Roman" pitchFamily="18" charset="0"/>
                <a:cs typeface="Arial"/>
              </a:rPr>
              <a:t> </a:t>
            </a:r>
            <a:r>
              <a:rPr lang="en-US" i="1" dirty="0" smtClean="0">
                <a:latin typeface="Times New Roman" pitchFamily="18" charset="0"/>
                <a:cs typeface="Arial"/>
              </a:rPr>
              <a:t>“</a:t>
            </a:r>
            <a:r>
              <a:rPr lang="en-US" i="1" dirty="0" err="1" smtClean="0">
                <a:latin typeface="Times New Roman" pitchFamily="18" charset="0"/>
                <a:cs typeface="Arial"/>
              </a:rPr>
              <a:t>khó</a:t>
            </a:r>
            <a:r>
              <a:rPr lang="en-US" i="1" dirty="0" smtClean="0">
                <a:latin typeface="Times New Roman" pitchFamily="18" charset="0"/>
                <a:cs typeface="Arial"/>
              </a:rPr>
              <a:t>  </a:t>
            </a:r>
            <a:r>
              <a:rPr lang="en-US" i="1" dirty="0" err="1" smtClean="0">
                <a:latin typeface="Times New Roman" pitchFamily="18" charset="0"/>
                <a:cs typeface="Arial"/>
              </a:rPr>
              <a:t>lòng</a:t>
            </a:r>
            <a:r>
              <a:rPr lang="en-US" i="1" dirty="0" smtClean="0">
                <a:latin typeface="Times New Roman" pitchFamily="18" charset="0"/>
                <a:cs typeface="Arial"/>
              </a:rPr>
              <a:t> </a:t>
            </a:r>
            <a:r>
              <a:rPr lang="en-US" i="1" dirty="0" err="1" smtClean="0">
                <a:latin typeface="Times New Roman" pitchFamily="18" charset="0"/>
                <a:cs typeface="Arial"/>
              </a:rPr>
              <a:t>thoát</a:t>
            </a:r>
            <a:r>
              <a:rPr lang="en-US" i="1" dirty="0" smtClean="0">
                <a:latin typeface="Times New Roman" pitchFamily="18" charset="0"/>
                <a:cs typeface="Arial"/>
              </a:rPr>
              <a:t> </a:t>
            </a:r>
            <a:r>
              <a:rPr lang="en-US" i="1" dirty="0" err="1" smtClean="0">
                <a:latin typeface="Times New Roman" pitchFamily="18" charset="0"/>
                <a:cs typeface="Arial"/>
              </a:rPr>
              <a:t>nạn</a:t>
            </a:r>
            <a:r>
              <a:rPr lang="en-US" dirty="0" smtClean="0">
                <a:latin typeface="Times New Roman" pitchFamily="18" charset="0"/>
                <a:cs typeface="Arial"/>
              </a:rPr>
              <a:t>”=&gt; </a:t>
            </a:r>
            <a:r>
              <a:rPr lang="en-US" dirty="0" err="1" smtClean="0">
                <a:latin typeface="Times New Roman" pitchFamily="18" charset="0"/>
                <a:cs typeface="Arial"/>
              </a:rPr>
              <a:t>cuộc</a:t>
            </a:r>
            <a:r>
              <a:rPr lang="en-US" dirty="0" smtClean="0">
                <a:latin typeface="Times New Roman" pitchFamily="18" charset="0"/>
                <a:cs typeface="Arial"/>
              </a:rPr>
              <a:t> </a:t>
            </a:r>
            <a:r>
              <a:rPr lang="en-US" dirty="0" err="1" smtClean="0">
                <a:latin typeface="Times New Roman" pitchFamily="18" charset="0"/>
                <a:cs typeface="Arial"/>
              </a:rPr>
              <a:t>gặp</a:t>
            </a:r>
            <a:r>
              <a:rPr lang="en-US" dirty="0" smtClean="0">
                <a:latin typeface="Times New Roman" pitchFamily="18" charset="0"/>
                <a:cs typeface="Arial"/>
              </a:rPr>
              <a:t> TV </a:t>
            </a:r>
            <a:r>
              <a:rPr lang="en-US" dirty="0" err="1" smtClean="0">
                <a:latin typeface="Times New Roman" pitchFamily="18" charset="0"/>
                <a:cs typeface="Arial"/>
              </a:rPr>
              <a:t>với</a:t>
            </a:r>
            <a:r>
              <a:rPr lang="en-US" dirty="0" smtClean="0">
                <a:latin typeface="Times New Roman" pitchFamily="18" charset="0"/>
                <a:cs typeface="Arial"/>
              </a:rPr>
              <a:t> </a:t>
            </a:r>
            <a:r>
              <a:rPr lang="en-US" dirty="0" err="1" smtClean="0">
                <a:latin typeface="Times New Roman" pitchFamily="18" charset="0"/>
                <a:cs typeface="Arial"/>
              </a:rPr>
              <a:t>tướng</a:t>
            </a:r>
            <a:r>
              <a:rPr lang="en-US" dirty="0" smtClean="0">
                <a:latin typeface="Times New Roman" pitchFamily="18" charset="0"/>
                <a:cs typeface="Arial"/>
              </a:rPr>
              <a:t> </a:t>
            </a:r>
            <a:r>
              <a:rPr lang="en-US" dirty="0" err="1" smtClean="0">
                <a:latin typeface="Times New Roman" pitchFamily="18" charset="0"/>
                <a:cs typeface="Arial"/>
              </a:rPr>
              <a:t>giặc</a:t>
            </a:r>
            <a:r>
              <a:rPr lang="en-US" dirty="0" smtClean="0">
                <a:latin typeface="Times New Roman" pitchFamily="18" charset="0"/>
                <a:cs typeface="Arial"/>
              </a:rPr>
              <a:t> </a:t>
            </a:r>
            <a:r>
              <a:rPr lang="en-US" dirty="0" err="1" smtClean="0">
                <a:latin typeface="Times New Roman" pitchFamily="18" charset="0"/>
                <a:cs typeface="Arial"/>
              </a:rPr>
              <a:t>và</a:t>
            </a:r>
            <a:r>
              <a:rPr lang="en-US" dirty="0" smtClean="0">
                <a:latin typeface="Times New Roman" pitchFamily="18" charset="0"/>
                <a:cs typeface="Arial"/>
              </a:rPr>
              <a:t> </a:t>
            </a:r>
            <a:r>
              <a:rPr lang="en-US" dirty="0" err="1" smtClean="0">
                <a:latin typeface="Times New Roman" pitchFamily="18" charset="0"/>
                <a:cs typeface="Arial"/>
              </a:rPr>
              <a:t>Thổ</a:t>
            </a:r>
            <a:r>
              <a:rPr lang="en-US" dirty="0" smtClean="0">
                <a:latin typeface="Times New Roman" pitchFamily="18" charset="0"/>
                <a:cs typeface="Arial"/>
              </a:rPr>
              <a:t> </a:t>
            </a:r>
            <a:r>
              <a:rPr lang="en-US" dirty="0" err="1" smtClean="0">
                <a:latin typeface="Times New Roman" pitchFamily="18" charset="0"/>
                <a:cs typeface="Arial"/>
              </a:rPr>
              <a:t>thần</a:t>
            </a:r>
            <a:endParaRPr lang="en-US" u="sng" dirty="0" smtClean="0">
              <a:latin typeface="Times New Roman" pitchFamily="18" charset="0"/>
              <a:cs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2802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26"/>
    </mc:Choice>
    <mc:Fallback xmlns="">
      <p:transition spd="slow" advTm="4682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 CHỨC PHÁN SỰ ĐỀN TẢN VIÊN</a:t>
            </a:r>
            <a:b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(NGUYỄN DỮ)</a:t>
            </a:r>
            <a:endParaRPr lang="en-US" sz="27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 algn="just" fontAlgn="base">
              <a:spcBef>
                <a:spcPct val="50000"/>
              </a:spcBef>
              <a:spcAft>
                <a:spcPct val="0"/>
              </a:spcAft>
              <a:buFontTx/>
              <a:buChar char="-"/>
            </a:pPr>
            <a:r>
              <a:rPr lang="en-US" dirty="0" smtClean="0">
                <a:latin typeface="Times New Roman" pitchFamily="18" charset="0"/>
                <a:cs typeface="Arial"/>
              </a:rPr>
              <a:t>P3:</a:t>
            </a:r>
            <a:r>
              <a:rPr lang="en-US" i="1" dirty="0" smtClean="0">
                <a:latin typeface="Times New Roman" pitchFamily="18" charset="0"/>
                <a:cs typeface="Arial"/>
              </a:rPr>
              <a:t> “</a:t>
            </a:r>
            <a:r>
              <a:rPr lang="en-US" i="1" dirty="0" err="1" smtClean="0">
                <a:latin typeface="Times New Roman" pitchFamily="18" charset="0"/>
                <a:cs typeface="Arial"/>
              </a:rPr>
              <a:t>Tử</a:t>
            </a:r>
            <a:r>
              <a:rPr lang="en-US" i="1" dirty="0" smtClean="0">
                <a:latin typeface="Times New Roman" pitchFamily="18" charset="0"/>
                <a:cs typeface="Arial"/>
              </a:rPr>
              <a:t> </a:t>
            </a:r>
            <a:r>
              <a:rPr lang="en-US" i="1" dirty="0" err="1" smtClean="0">
                <a:latin typeface="Times New Roman" pitchFamily="18" charset="0"/>
                <a:cs typeface="Arial"/>
              </a:rPr>
              <a:t>Văn</a:t>
            </a:r>
            <a:r>
              <a:rPr lang="en-US" i="1" dirty="0" smtClean="0">
                <a:latin typeface="Times New Roman" pitchFamily="18" charset="0"/>
                <a:cs typeface="Arial"/>
              </a:rPr>
              <a:t> </a:t>
            </a:r>
            <a:r>
              <a:rPr lang="en-US" i="1" dirty="0" err="1" smtClean="0">
                <a:latin typeface="Times New Roman" pitchFamily="18" charset="0"/>
                <a:cs typeface="Arial"/>
              </a:rPr>
              <a:t>vâng</a:t>
            </a:r>
            <a:r>
              <a:rPr lang="en-US" i="1" dirty="0" smtClean="0">
                <a:latin typeface="Times New Roman" pitchFamily="18" charset="0"/>
                <a:cs typeface="Arial"/>
              </a:rPr>
              <a:t> </a:t>
            </a:r>
            <a:r>
              <a:rPr lang="en-US" i="1" dirty="0" err="1" smtClean="0">
                <a:latin typeface="Times New Roman" pitchFamily="18" charset="0"/>
                <a:cs typeface="Arial"/>
              </a:rPr>
              <a:t>lời</a:t>
            </a:r>
            <a:r>
              <a:rPr lang="en-US" i="1" dirty="0" smtClean="0">
                <a:latin typeface="Times New Roman" pitchFamily="18" charset="0"/>
                <a:cs typeface="Arial"/>
              </a:rPr>
              <a:t>”</a:t>
            </a:r>
            <a:r>
              <a:rPr lang="en-US" dirty="0" smtClean="0">
                <a:latin typeface="Times New Roman" pitchFamily="18" charset="0"/>
                <a:cs typeface="Arial"/>
              </a:rPr>
              <a:t> </a:t>
            </a:r>
            <a:r>
              <a:rPr lang="en-US" dirty="0" err="1" smtClean="0">
                <a:latin typeface="Times New Roman" pitchFamily="18" charset="0"/>
                <a:cs typeface="Arial"/>
              </a:rPr>
              <a:t>đến</a:t>
            </a:r>
            <a:r>
              <a:rPr lang="en-US" dirty="0" smtClean="0">
                <a:latin typeface="Times New Roman" pitchFamily="18" charset="0"/>
                <a:cs typeface="Arial"/>
              </a:rPr>
              <a:t> </a:t>
            </a:r>
            <a:r>
              <a:rPr lang="en-US" i="1" dirty="0" smtClean="0">
                <a:latin typeface="Times New Roman" pitchFamily="18" charset="0"/>
                <a:cs typeface="Arial"/>
              </a:rPr>
              <a:t>“</a:t>
            </a:r>
            <a:r>
              <a:rPr lang="en-US" i="1" dirty="0" err="1" smtClean="0">
                <a:latin typeface="Times New Roman" pitchFamily="18" charset="0"/>
                <a:cs typeface="Arial"/>
              </a:rPr>
              <a:t>không</a:t>
            </a:r>
            <a:r>
              <a:rPr lang="en-US" i="1" dirty="0" smtClean="0">
                <a:latin typeface="Times New Roman" pitchFamily="18" charset="0"/>
                <a:cs typeface="Arial"/>
              </a:rPr>
              <a:t> </a:t>
            </a:r>
            <a:r>
              <a:rPr lang="en-US" i="1" dirty="0" err="1" smtClean="0">
                <a:latin typeface="Times New Roman" pitchFamily="18" charset="0"/>
                <a:cs typeface="Arial"/>
              </a:rPr>
              <a:t>bệnh</a:t>
            </a:r>
            <a:r>
              <a:rPr lang="en-US" i="1" dirty="0" smtClean="0">
                <a:latin typeface="Times New Roman" pitchFamily="18" charset="0"/>
                <a:cs typeface="Arial"/>
              </a:rPr>
              <a:t> </a:t>
            </a:r>
            <a:r>
              <a:rPr lang="en-US" i="1" dirty="0" err="1" smtClean="0">
                <a:latin typeface="Times New Roman" pitchFamily="18" charset="0"/>
                <a:cs typeface="Arial"/>
              </a:rPr>
              <a:t>mà</a:t>
            </a:r>
            <a:r>
              <a:rPr lang="en-US" i="1" dirty="0" smtClean="0">
                <a:latin typeface="Times New Roman" pitchFamily="18" charset="0"/>
                <a:cs typeface="Arial"/>
              </a:rPr>
              <a:t> </a:t>
            </a:r>
            <a:r>
              <a:rPr lang="en-US" i="1" dirty="0" err="1" smtClean="0">
                <a:latin typeface="Times New Roman" pitchFamily="18" charset="0"/>
                <a:cs typeface="Arial"/>
              </a:rPr>
              <a:t>mất</a:t>
            </a:r>
            <a:r>
              <a:rPr lang="en-US" i="1" dirty="0" smtClean="0">
                <a:latin typeface="Times New Roman" pitchFamily="18" charset="0"/>
                <a:cs typeface="Arial"/>
              </a:rPr>
              <a:t>”.=&gt;</a:t>
            </a:r>
            <a:r>
              <a:rPr lang="en-US" dirty="0" err="1" smtClean="0">
                <a:latin typeface="Times New Roman" pitchFamily="18" charset="0"/>
                <a:cs typeface="Arial"/>
              </a:rPr>
              <a:t>Ngô</a:t>
            </a:r>
            <a:r>
              <a:rPr lang="en-US" dirty="0" smtClean="0">
                <a:latin typeface="Times New Roman" pitchFamily="18" charset="0"/>
                <a:cs typeface="Arial"/>
              </a:rPr>
              <a:t> </a:t>
            </a:r>
            <a:r>
              <a:rPr lang="en-US" dirty="0" err="1" smtClean="0">
                <a:latin typeface="Times New Roman" pitchFamily="18" charset="0"/>
                <a:cs typeface="Arial"/>
              </a:rPr>
              <a:t>Tử</a:t>
            </a:r>
            <a:r>
              <a:rPr lang="en-US" dirty="0" smtClean="0">
                <a:latin typeface="Times New Roman" pitchFamily="18" charset="0"/>
                <a:cs typeface="Arial"/>
              </a:rPr>
              <a:t> </a:t>
            </a:r>
            <a:r>
              <a:rPr lang="en-US" dirty="0" err="1" smtClean="0">
                <a:latin typeface="Times New Roman" pitchFamily="18" charset="0"/>
                <a:cs typeface="Arial"/>
              </a:rPr>
              <a:t>Văn</a:t>
            </a:r>
            <a:r>
              <a:rPr lang="en-US" dirty="0" smtClean="0">
                <a:latin typeface="Times New Roman" pitchFamily="18" charset="0"/>
                <a:cs typeface="Arial"/>
              </a:rPr>
              <a:t> </a:t>
            </a:r>
            <a:r>
              <a:rPr lang="en-US" dirty="0" err="1" smtClean="0">
                <a:latin typeface="Times New Roman" pitchFamily="18" charset="0"/>
                <a:cs typeface="Arial"/>
              </a:rPr>
              <a:t>dưới</a:t>
            </a:r>
            <a:r>
              <a:rPr lang="en-US" dirty="0" smtClean="0">
                <a:latin typeface="Times New Roman" pitchFamily="18" charset="0"/>
                <a:cs typeface="Arial"/>
              </a:rPr>
              <a:t> </a:t>
            </a:r>
            <a:r>
              <a:rPr lang="en-US" dirty="0" err="1" smtClean="0">
                <a:latin typeface="Times New Roman" pitchFamily="18" charset="0"/>
                <a:cs typeface="Arial"/>
              </a:rPr>
              <a:t>âm</a:t>
            </a:r>
            <a:r>
              <a:rPr lang="en-US" dirty="0" smtClean="0">
                <a:latin typeface="Times New Roman" pitchFamily="18" charset="0"/>
                <a:cs typeface="Arial"/>
              </a:rPr>
              <a:t> </a:t>
            </a:r>
            <a:r>
              <a:rPr lang="en-US" dirty="0" err="1" smtClean="0">
                <a:latin typeface="Times New Roman" pitchFamily="18" charset="0"/>
                <a:cs typeface="Arial"/>
              </a:rPr>
              <a:t>ti</a:t>
            </a:r>
            <a:endParaRPr lang="en-US" dirty="0" smtClean="0">
              <a:latin typeface="Times New Roman" pitchFamily="18" charset="0"/>
              <a:cs typeface="Arial"/>
            </a:endParaRPr>
          </a:p>
          <a:p>
            <a:pPr marL="400050" lvl="1" indent="0" algn="just" fontAlgn="base">
              <a:spcBef>
                <a:spcPct val="5000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Arial"/>
              </a:rPr>
              <a:t>P4 (</a:t>
            </a:r>
            <a:r>
              <a:rPr lang="en-US" dirty="0" err="1">
                <a:solidFill>
                  <a:prstClr val="black"/>
                </a:solidFill>
                <a:latin typeface="Times New Roman" pitchFamily="18" charset="0"/>
                <a:cs typeface="Arial"/>
              </a:rPr>
              <a:t>Kết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Arial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itchFamily="18" charset="0"/>
                <a:cs typeface="Arial"/>
              </a:rPr>
              <a:t>truyện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Arial"/>
              </a:rPr>
              <a:t>): </a:t>
            </a:r>
            <a:r>
              <a:rPr lang="en-US" dirty="0" err="1">
                <a:solidFill>
                  <a:prstClr val="black"/>
                </a:solidFill>
                <a:latin typeface="Times New Roman" pitchFamily="18" charset="0"/>
                <a:cs typeface="Arial"/>
              </a:rPr>
              <a:t>Còn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Arial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itchFamily="18" charset="0"/>
                <a:cs typeface="Arial"/>
              </a:rPr>
              <a:t>lại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Arial"/>
              </a:rPr>
              <a:t>: </a:t>
            </a:r>
            <a:r>
              <a:rPr lang="en-US" dirty="0" err="1">
                <a:solidFill>
                  <a:prstClr val="black"/>
                </a:solidFill>
                <a:latin typeface="Times New Roman" pitchFamily="18" charset="0"/>
                <a:cs typeface="Arial"/>
              </a:rPr>
              <a:t>Tử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Arial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itchFamily="18" charset="0"/>
                <a:cs typeface="Arial"/>
              </a:rPr>
              <a:t>văn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Arial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itchFamily="18" charset="0"/>
                <a:cs typeface="Arial"/>
              </a:rPr>
              <a:t>nhận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Arial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itchFamily="18" charset="0"/>
                <a:cs typeface="Arial"/>
              </a:rPr>
              <a:t>chức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Arial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itchFamily="18" charset="0"/>
                <a:cs typeface="Arial"/>
              </a:rPr>
              <a:t>phán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Arial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itchFamily="18" charset="0"/>
                <a:cs typeface="Arial"/>
              </a:rPr>
              <a:t>sự</a:t>
            </a:r>
            <a:endParaRPr lang="en-US" dirty="0" smtClean="0">
              <a:solidFill>
                <a:prstClr val="black"/>
              </a:solidFill>
              <a:latin typeface="Times New Roman" pitchFamily="18" charset="0"/>
              <a:cs typeface="Arial"/>
            </a:endParaRPr>
          </a:p>
          <a:p>
            <a:pPr marL="0" lvl="0" indent="0" algn="just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b="1" dirty="0" smtClean="0">
                <a:solidFill>
                  <a:prstClr val="black"/>
                </a:solidFill>
                <a:latin typeface="Times New Roman" pitchFamily="18" charset="0"/>
                <a:cs typeface="Arial"/>
              </a:rPr>
              <a:t>b. </a:t>
            </a:r>
            <a:r>
              <a:rPr lang="en-US" b="1" dirty="0" err="1" smtClean="0">
                <a:solidFill>
                  <a:prstClr val="black"/>
                </a:solidFill>
                <a:latin typeface="Times New Roman" pitchFamily="18" charset="0"/>
                <a:cs typeface="Arial"/>
              </a:rPr>
              <a:t>Tóm</a:t>
            </a:r>
            <a:r>
              <a:rPr lang="en-US" b="1" dirty="0" smtClean="0">
                <a:solidFill>
                  <a:prstClr val="black"/>
                </a:solidFill>
                <a:latin typeface="Times New Roman" pitchFamily="18" charset="0"/>
                <a:cs typeface="Arial"/>
              </a:rPr>
              <a:t> </a:t>
            </a:r>
            <a:r>
              <a:rPr lang="en-US" b="1" dirty="0" err="1" smtClean="0">
                <a:solidFill>
                  <a:prstClr val="black"/>
                </a:solidFill>
                <a:latin typeface="Times New Roman" pitchFamily="18" charset="0"/>
                <a:cs typeface="Arial"/>
              </a:rPr>
              <a:t>tắt</a:t>
            </a:r>
            <a:endParaRPr lang="en-US" b="1" dirty="0">
              <a:solidFill>
                <a:prstClr val="black"/>
              </a:solidFill>
              <a:latin typeface="Times New Roman" pitchFamily="18" charset="0"/>
              <a:cs typeface="Arial"/>
            </a:endParaRPr>
          </a:p>
          <a:p>
            <a:pPr marL="0" lvl="0" indent="0" algn="just" fontAlgn="base">
              <a:spcBef>
                <a:spcPct val="50000"/>
              </a:spcBef>
              <a:spcAft>
                <a:spcPct val="0"/>
              </a:spcAft>
              <a:buFontTx/>
              <a:buChar char="-"/>
            </a:pPr>
            <a:endParaRPr lang="en-US" dirty="0" smtClean="0">
              <a:solidFill>
                <a:srgbClr val="000000"/>
              </a:solidFill>
              <a:latin typeface="Times New Roman" pitchFamily="18" charset="0"/>
              <a:cs typeface="Arial"/>
            </a:endParaRPr>
          </a:p>
          <a:p>
            <a:pPr marL="0" lvl="0" indent="0" algn="just" fontAlgn="base">
              <a:spcBef>
                <a:spcPct val="30000"/>
              </a:spcBef>
              <a:spcAft>
                <a:spcPct val="0"/>
              </a:spcAft>
              <a:buNone/>
            </a:pPr>
            <a:endParaRPr lang="en-US" b="1" dirty="0" smtClean="0">
              <a:solidFill>
                <a:srgbClr val="6858D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2802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349"/>
    </mc:Choice>
    <mc:Fallback xmlns="">
      <p:transition spd="slow" advTm="1083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 CHỨC PHÁN SỰ ĐỀN TẢN VIÊN</a:t>
            </a:r>
            <a:b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(NGUYỄN DỮ)</a:t>
            </a:r>
            <a:endParaRPr lang="en-US" sz="27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4525963"/>
          </a:xfrm>
        </p:spPr>
        <p:txBody>
          <a:bodyPr>
            <a:noAutofit/>
          </a:bodyPr>
          <a:lstStyle/>
          <a:p>
            <a:pPr marL="0" lvl="0" indent="0" algn="just" fontAlgn="base">
              <a:spcBef>
                <a:spcPct val="30000"/>
              </a:spcBef>
              <a:spcAft>
                <a:spcPct val="0"/>
              </a:spcAft>
              <a:buNone/>
            </a:pP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cs typeface="Arial"/>
              </a:rPr>
              <a:t> </a:t>
            </a:r>
            <a:r>
              <a:rPr lang="en-US" b="1" dirty="0" smtClean="0">
                <a:latin typeface="Times New Roman" pitchFamily="18" charset="0"/>
                <a:cs typeface="Arial"/>
              </a:rPr>
              <a:t>II. </a:t>
            </a:r>
            <a:r>
              <a:rPr lang="en-US" b="1" dirty="0" err="1" smtClean="0">
                <a:latin typeface="Times New Roman" pitchFamily="18" charset="0"/>
                <a:cs typeface="Arial"/>
              </a:rPr>
              <a:t>Đọc</a:t>
            </a:r>
            <a:r>
              <a:rPr lang="en-US" b="1" dirty="0" smtClean="0">
                <a:latin typeface="Times New Roman" pitchFamily="18" charset="0"/>
                <a:cs typeface="Arial"/>
              </a:rPr>
              <a:t> </a:t>
            </a:r>
            <a:r>
              <a:rPr lang="en-US" b="1" dirty="0" err="1" smtClean="0">
                <a:latin typeface="Times New Roman" pitchFamily="18" charset="0"/>
                <a:cs typeface="Arial"/>
              </a:rPr>
              <a:t>hiểu</a:t>
            </a:r>
            <a:r>
              <a:rPr lang="en-US" b="1" dirty="0" smtClean="0">
                <a:latin typeface="Times New Roman" pitchFamily="18" charset="0"/>
                <a:cs typeface="Arial"/>
              </a:rPr>
              <a:t> </a:t>
            </a:r>
            <a:r>
              <a:rPr lang="en-US" b="1" dirty="0" err="1" smtClean="0">
                <a:latin typeface="Times New Roman" pitchFamily="18" charset="0"/>
                <a:cs typeface="Arial"/>
              </a:rPr>
              <a:t>văn</a:t>
            </a:r>
            <a:r>
              <a:rPr lang="en-US" b="1" dirty="0" smtClean="0">
                <a:latin typeface="Times New Roman" pitchFamily="18" charset="0"/>
                <a:cs typeface="Arial"/>
              </a:rPr>
              <a:t> </a:t>
            </a:r>
            <a:r>
              <a:rPr lang="en-US" b="1" dirty="0" err="1" smtClean="0">
                <a:latin typeface="Times New Roman" pitchFamily="18" charset="0"/>
                <a:cs typeface="Arial"/>
              </a:rPr>
              <a:t>bản</a:t>
            </a:r>
            <a:endParaRPr lang="en-US" b="1" dirty="0" smtClean="0">
              <a:latin typeface="Times New Roman" pitchFamily="18" charset="0"/>
              <a:cs typeface="Arial"/>
            </a:endParaRPr>
          </a:p>
          <a:p>
            <a:pPr marL="0" lvl="0" indent="0" algn="just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dirty="0" smtClean="0">
                <a:latin typeface="Times New Roman" pitchFamily="18" charset="0"/>
                <a:cs typeface="Arial"/>
              </a:rPr>
              <a:t>	</a:t>
            </a:r>
            <a:r>
              <a:rPr lang="en-US" b="1" dirty="0" smtClean="0">
                <a:latin typeface="Times New Roman" pitchFamily="18" charset="0"/>
                <a:cs typeface="Arial"/>
              </a:rPr>
              <a:t>1. </a:t>
            </a:r>
            <a:r>
              <a:rPr lang="en-US" b="1" dirty="0" err="1" smtClean="0">
                <a:latin typeface="Times New Roman" pitchFamily="18" charset="0"/>
                <a:cs typeface="Arial"/>
              </a:rPr>
              <a:t>Nhân</a:t>
            </a:r>
            <a:r>
              <a:rPr lang="en-US" b="1" dirty="0" smtClean="0">
                <a:latin typeface="Times New Roman" pitchFamily="18" charset="0"/>
                <a:cs typeface="Arial"/>
              </a:rPr>
              <a:t> </a:t>
            </a:r>
            <a:r>
              <a:rPr lang="en-US" b="1" dirty="0" err="1" smtClean="0">
                <a:latin typeface="Times New Roman" pitchFamily="18" charset="0"/>
                <a:cs typeface="Arial"/>
              </a:rPr>
              <a:t>vật</a:t>
            </a:r>
            <a:r>
              <a:rPr lang="en-US" b="1" dirty="0" smtClean="0">
                <a:latin typeface="Times New Roman" pitchFamily="18" charset="0"/>
                <a:cs typeface="Arial"/>
              </a:rPr>
              <a:t> </a:t>
            </a:r>
            <a:r>
              <a:rPr lang="en-US" b="1" dirty="0" err="1" smtClean="0">
                <a:latin typeface="Times New Roman" pitchFamily="18" charset="0"/>
                <a:cs typeface="Arial"/>
              </a:rPr>
              <a:t>Ngô</a:t>
            </a:r>
            <a:r>
              <a:rPr lang="en-US" b="1" dirty="0" smtClean="0">
                <a:latin typeface="Times New Roman" pitchFamily="18" charset="0"/>
                <a:cs typeface="Arial"/>
              </a:rPr>
              <a:t> </a:t>
            </a:r>
            <a:r>
              <a:rPr lang="en-US" b="1" dirty="0" err="1" smtClean="0">
                <a:latin typeface="Times New Roman" pitchFamily="18" charset="0"/>
                <a:cs typeface="Arial"/>
              </a:rPr>
              <a:t>Tử</a:t>
            </a:r>
            <a:r>
              <a:rPr lang="en-US" b="1" dirty="0" smtClean="0">
                <a:latin typeface="Times New Roman" pitchFamily="18" charset="0"/>
                <a:cs typeface="Arial"/>
              </a:rPr>
              <a:t> </a:t>
            </a:r>
            <a:r>
              <a:rPr lang="en-US" b="1" dirty="0" err="1" smtClean="0">
                <a:latin typeface="Times New Roman" pitchFamily="18" charset="0"/>
                <a:cs typeface="Arial"/>
              </a:rPr>
              <a:t>Văn</a:t>
            </a:r>
            <a:r>
              <a:rPr lang="en-US" b="1" dirty="0" smtClean="0">
                <a:latin typeface="Times New Roman" pitchFamily="18" charset="0"/>
                <a:cs typeface="Arial"/>
              </a:rPr>
              <a:t>.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b="1" dirty="0">
                <a:latin typeface="Times New Roman" pitchFamily="18" charset="0"/>
                <a:cs typeface="Arial"/>
              </a:rPr>
              <a:t>	</a:t>
            </a:r>
            <a:r>
              <a:rPr lang="en-US" b="1" dirty="0" smtClean="0">
                <a:latin typeface="Times New Roman" pitchFamily="18" charset="0"/>
                <a:cs typeface="Arial"/>
              </a:rPr>
              <a:t>	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a.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Tính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cách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của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Ngô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Tử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Văn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:</a:t>
            </a:r>
            <a:endParaRPr lang="en-US" sz="2400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>
                <a:latin typeface="Times New Roman"/>
                <a:ea typeface="Calibri"/>
                <a:cs typeface="Times New Roman"/>
              </a:rPr>
              <a:t>“</a:t>
            </a:r>
            <a:r>
              <a:rPr lang="en-US" i="1" dirty="0" err="1">
                <a:latin typeface="Times New Roman"/>
                <a:ea typeface="Calibri"/>
                <a:cs typeface="Times New Roman"/>
              </a:rPr>
              <a:t>Chàng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i="1" dirty="0" err="1">
                <a:latin typeface="Times New Roman"/>
                <a:ea typeface="Calibri"/>
                <a:cs typeface="Times New Roman"/>
              </a:rPr>
              <a:t>vốn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i="1" dirty="0" err="1">
                <a:latin typeface="Times New Roman"/>
                <a:ea typeface="Calibri"/>
                <a:cs typeface="Times New Roman"/>
              </a:rPr>
              <a:t>khảng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i="1" dirty="0" err="1">
                <a:latin typeface="Times New Roman"/>
                <a:ea typeface="Calibri"/>
                <a:cs typeface="Times New Roman"/>
              </a:rPr>
              <a:t>khái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i="1" dirty="0" err="1">
                <a:latin typeface="Times New Roman"/>
                <a:ea typeface="Calibri"/>
                <a:cs typeface="Times New Roman"/>
              </a:rPr>
              <a:t>nóng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i="1" dirty="0" err="1">
                <a:latin typeface="Times New Roman"/>
                <a:ea typeface="Calibri"/>
                <a:cs typeface="Times New Roman"/>
              </a:rPr>
              <a:t>nảy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i="1" dirty="0" err="1">
                <a:latin typeface="Times New Roman"/>
                <a:ea typeface="Calibri"/>
                <a:cs typeface="Times New Roman"/>
              </a:rPr>
              <a:t>thấy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i="1" dirty="0" err="1">
                <a:latin typeface="Times New Roman"/>
                <a:ea typeface="Calibri"/>
                <a:cs typeface="Times New Roman"/>
              </a:rPr>
              <a:t>sự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i="1" dirty="0" err="1">
                <a:latin typeface="Times New Roman"/>
                <a:ea typeface="Calibri"/>
                <a:cs typeface="Times New Roman"/>
              </a:rPr>
              <a:t>tà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i="1" dirty="0" err="1">
                <a:latin typeface="Times New Roman"/>
                <a:ea typeface="Calibri"/>
                <a:cs typeface="Times New Roman"/>
              </a:rPr>
              <a:t>gian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i="1" dirty="0" err="1">
                <a:latin typeface="Times New Roman"/>
                <a:ea typeface="Calibri"/>
                <a:cs typeface="Times New Roman"/>
              </a:rPr>
              <a:t>thì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i="1" dirty="0" err="1">
                <a:latin typeface="Times New Roman"/>
                <a:ea typeface="Calibri"/>
                <a:cs typeface="Times New Roman"/>
              </a:rPr>
              <a:t>không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i="1" dirty="0" err="1">
                <a:latin typeface="Times New Roman"/>
                <a:ea typeface="Calibri"/>
                <a:cs typeface="Times New Roman"/>
              </a:rPr>
              <a:t>thể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i="1" dirty="0" err="1">
                <a:latin typeface="Times New Roman"/>
                <a:ea typeface="Calibri"/>
                <a:cs typeface="Times New Roman"/>
              </a:rPr>
              <a:t>chịu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i="1" dirty="0" err="1">
                <a:latin typeface="Times New Roman"/>
                <a:ea typeface="Calibri"/>
                <a:cs typeface="Times New Roman"/>
              </a:rPr>
              <a:t>được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i="1" dirty="0" err="1">
                <a:latin typeface="Times New Roman"/>
                <a:ea typeface="Calibri"/>
                <a:cs typeface="Times New Roman"/>
              </a:rPr>
              <a:t>vùng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i="1" dirty="0" err="1">
                <a:latin typeface="Times New Roman"/>
                <a:ea typeface="Calibri"/>
                <a:cs typeface="Times New Roman"/>
              </a:rPr>
              <a:t>Bắc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i="1" dirty="0" err="1">
                <a:latin typeface="Times New Roman"/>
                <a:ea typeface="Calibri"/>
                <a:cs typeface="Times New Roman"/>
              </a:rPr>
              <a:t>người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 ta </a:t>
            </a:r>
            <a:r>
              <a:rPr lang="en-US" i="1" dirty="0" err="1" smtClean="0">
                <a:latin typeface="Times New Roman"/>
                <a:ea typeface="Calibri"/>
                <a:cs typeface="Times New Roman"/>
              </a:rPr>
              <a:t>vẫn</a:t>
            </a:r>
            <a:r>
              <a:rPr lang="en-US" i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i="1" dirty="0" err="1">
                <a:latin typeface="Times New Roman"/>
                <a:ea typeface="Calibri"/>
                <a:cs typeface="Times New Roman"/>
              </a:rPr>
              <a:t>khen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i="1" dirty="0" err="1">
                <a:latin typeface="Times New Roman"/>
                <a:ea typeface="Calibri"/>
                <a:cs typeface="Times New Roman"/>
              </a:rPr>
              <a:t>là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i="1" dirty="0" err="1">
                <a:latin typeface="Times New Roman"/>
                <a:ea typeface="Calibri"/>
                <a:cs typeface="Times New Roman"/>
              </a:rPr>
              <a:t>một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i="1" dirty="0" err="1">
                <a:latin typeface="Times New Roman"/>
                <a:ea typeface="Calibri"/>
                <a:cs typeface="Times New Roman"/>
              </a:rPr>
              <a:t>người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i="1" dirty="0" err="1">
                <a:latin typeface="Times New Roman"/>
                <a:ea typeface="Calibri"/>
                <a:cs typeface="Times New Roman"/>
              </a:rPr>
              <a:t>cương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i="1" dirty="0" err="1">
                <a:latin typeface="Times New Roman"/>
                <a:ea typeface="Calibri"/>
                <a:cs typeface="Times New Roman"/>
              </a:rPr>
              <a:t>trực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”.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Tính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cách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này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được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thể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hiện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qua:</a:t>
            </a:r>
            <a:endParaRPr lang="en-US" sz="2400" dirty="0">
              <a:ea typeface="Calibri"/>
              <a:cs typeface="Times New Roman"/>
            </a:endParaRPr>
          </a:p>
          <a:p>
            <a:pPr marL="0" lvl="0" indent="0" algn="just" fontAlgn="base">
              <a:spcBef>
                <a:spcPct val="50000"/>
              </a:spcBef>
              <a:spcAft>
                <a:spcPct val="0"/>
              </a:spcAft>
              <a:buNone/>
            </a:pPr>
            <a:endParaRPr lang="en-US" dirty="0" smtClean="0">
              <a:latin typeface="Times New Roman" pitchFamily="18" charset="0"/>
              <a:cs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337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701"/>
    </mc:Choice>
    <mc:Fallback xmlns="">
      <p:transition spd="slow" advTm="1077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 CHỨC PHÁN SỰ ĐỀN TẢN VIÊN</a:t>
            </a:r>
            <a:b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(NGUYỄN DỮ)</a:t>
            </a:r>
            <a:endParaRPr lang="en-US" sz="27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53400" cy="5257800"/>
          </a:xfrm>
        </p:spPr>
        <p:txBody>
          <a:bodyPr>
            <a:noAutofit/>
          </a:bodyPr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cs typeface="Arial"/>
              </a:rPr>
              <a:t> </a:t>
            </a:r>
            <a:r>
              <a:rPr lang="en-US" dirty="0">
                <a:latin typeface="Times New Roman"/>
                <a:ea typeface="Calibri"/>
                <a:cs typeface="Times New Roman"/>
              </a:rPr>
              <a:t>-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Sự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tức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giận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trước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việc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“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hưng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yêu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tác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quái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”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của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tên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hung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thần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và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hành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động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đốt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đền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trừ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hại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cho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dân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.</a:t>
            </a:r>
            <a:endParaRPr lang="en-US" sz="2400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>
                <a:latin typeface="Times New Roman"/>
                <a:ea typeface="Calibri"/>
                <a:cs typeface="Times New Roman"/>
              </a:rPr>
              <a:t> -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Sự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gan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dạ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trước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bọn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quỷ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Dạ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Xoa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nanh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ác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và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quang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cảnh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đáng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sợ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nơi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cõi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âm</a:t>
            </a:r>
            <a:r>
              <a:rPr lang="en-US" dirty="0">
                <a:latin typeface="Times New Roman"/>
                <a:ea typeface="Calibri"/>
                <a:cs typeface="Times New Roman"/>
              </a:rPr>
              <a:t>.</a:t>
            </a:r>
            <a:endParaRPr lang="en-US" sz="2400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>
                <a:latin typeface="Times New Roman"/>
                <a:ea typeface="Calibri"/>
                <a:cs typeface="Times New Roman"/>
              </a:rPr>
              <a:t>-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Thái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độ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cứng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cỏi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bất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khuất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trước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Diêm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Vương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đầy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quyền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lực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.</a:t>
            </a:r>
            <a:endParaRPr lang="en-US" sz="2400" dirty="0">
              <a:ea typeface="Calibri"/>
              <a:cs typeface="Times New Roman"/>
            </a:endParaRPr>
          </a:p>
          <a:p>
            <a:pPr marL="0" lvl="0" indent="0" algn="just" fontAlgn="base">
              <a:spcBef>
                <a:spcPct val="50000"/>
              </a:spcBef>
              <a:spcAft>
                <a:spcPct val="0"/>
              </a:spcAft>
              <a:buNone/>
            </a:pPr>
            <a:endParaRPr lang="en-US" dirty="0" smtClean="0">
              <a:latin typeface="Times New Roman" pitchFamily="18" charset="0"/>
              <a:cs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1181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7117"/>
    </mc:Choice>
    <mc:Fallback xmlns="">
      <p:transition spd="slow" advTm="54711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 CHỨC PHÁN SỰ ĐỀN TẢN VIÊN</a:t>
            </a:r>
            <a:b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(NGUYỄN DỮ)</a:t>
            </a:r>
            <a:endParaRPr lang="en-US" sz="27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53400" cy="5257800"/>
          </a:xfrm>
        </p:spPr>
        <p:txBody>
          <a:bodyPr>
            <a:noAutofit/>
          </a:bodyPr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cs typeface="Arial"/>
              </a:rPr>
              <a:t> 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b.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Sự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chiến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thắng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của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chính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nghĩa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:</a:t>
            </a:r>
            <a:endParaRPr lang="en-US" sz="2400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 smtClean="0">
                <a:latin typeface="Times New Roman"/>
                <a:ea typeface="Calibri"/>
                <a:cs typeface="Times New Roman"/>
              </a:rPr>
              <a:t>	-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Giải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trừ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được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tai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họa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đem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lại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an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lành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cho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dân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.</a:t>
            </a:r>
            <a:endParaRPr lang="en-US" sz="2400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 smtClean="0">
                <a:latin typeface="Times New Roman"/>
                <a:ea typeface="Calibri"/>
                <a:cs typeface="Times New Roman"/>
              </a:rPr>
              <a:t>	-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Diệt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trừ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tận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gốc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giặc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xâm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lược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tàn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ác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phục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hồi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danh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vị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cho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Thổ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thần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đất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Việt</a:t>
            </a:r>
            <a:r>
              <a:rPr lang="en-US" dirty="0">
                <a:latin typeface="Times New Roman"/>
                <a:ea typeface="Calibri"/>
                <a:cs typeface="Times New Roman"/>
              </a:rPr>
              <a:t>.</a:t>
            </a:r>
            <a:endParaRPr lang="en-US" sz="2400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 smtClean="0">
                <a:latin typeface="Times New Roman"/>
                <a:ea typeface="Calibri"/>
                <a:cs typeface="Times New Roman"/>
              </a:rPr>
              <a:t>	-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Được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tiến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cử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vào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chức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phán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sự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đền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Tản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Viên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để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gìn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giữ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công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lí</a:t>
            </a:r>
            <a:r>
              <a:rPr lang="en-US" dirty="0">
                <a:latin typeface="Times New Roman"/>
                <a:ea typeface="Calibri"/>
                <a:cs typeface="Times New Roman"/>
              </a:rPr>
              <a:t>.</a:t>
            </a:r>
            <a:endParaRPr lang="en-US" sz="2400" dirty="0">
              <a:ea typeface="Calibri"/>
              <a:cs typeface="Times New Roman"/>
            </a:endParaRPr>
          </a:p>
          <a:p>
            <a:pPr marL="0" lvl="0" indent="0" algn="just" fontAlgn="base">
              <a:spcBef>
                <a:spcPct val="50000"/>
              </a:spcBef>
              <a:spcAft>
                <a:spcPct val="0"/>
              </a:spcAft>
              <a:buNone/>
            </a:pPr>
            <a:endParaRPr lang="en-US" dirty="0" smtClean="0">
              <a:latin typeface="Times New Roman" pitchFamily="18" charset="0"/>
              <a:cs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87800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372"/>
    </mc:Choice>
    <mc:Fallback xmlns="">
      <p:transition spd="slow" advTm="7837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6.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7.5|26.8|2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0.9|26.3|58.2|82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5.1|7.6|8.9|8.8|7.1|19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5.5|20.8|22|5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4.7|25.8|15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5|15|14.2|2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14.9|8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4|36|2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285.7|175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9.6|25.9|32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278</Words>
  <Application>Microsoft Office PowerPoint</Application>
  <PresentationFormat>On-screen Show (4:3)</PresentationFormat>
  <Paragraphs>61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 3</vt:lpstr>
      <vt:lpstr>Office Theme</vt:lpstr>
      <vt:lpstr>CHUYỆN CHỨC PHÁN SỰ ĐỀN TẢN VIÊN (TẢN VIÊN TỪ PHÁN SỰ LỤC- TRÍCH TRUYỀN KÌ MẠN LỤC) NGUYỄN DỮ</vt:lpstr>
      <vt:lpstr>CHUYỆN CHỨC PHÁN SỰ ĐỀN TẢN VIÊN (NGUYỄN DỮ)</vt:lpstr>
      <vt:lpstr>CHUYỆN CHỨC PHÁN SỰ ĐỀN TẢN VIÊN (NGUYỄN DỮ)</vt:lpstr>
      <vt:lpstr>CHUYỆN CHỨC PHÁN SỰ ĐỀN TẢN VIÊN (NGUYỄN DỮ)</vt:lpstr>
      <vt:lpstr>CHUYỆN CHỨC PHÁN SỰ ĐỀN TẢN VIÊN (NGUYỄN DỮ)</vt:lpstr>
      <vt:lpstr>CHUYỆN CHỨC PHÁN SỰ ĐỀN TẢN VIÊN (NGUYỄN DỮ)</vt:lpstr>
      <vt:lpstr>CHUYỆN CHỨC PHÁN SỰ ĐỀN TẢN VIÊN (NGUYỄN DỮ)</vt:lpstr>
      <vt:lpstr>CHUYỆN CHỨC PHÁN SỰ ĐỀN TẢN VIÊN (NGUYỄN DỮ)</vt:lpstr>
      <vt:lpstr>CHUYỆN CHỨC PHÁN SỰ ĐỀN TẢN VIÊN (NGUYỄN DỮ)</vt:lpstr>
      <vt:lpstr>CHUYỆN CHỨC PHÁN SỰ ĐỀN TẢN VIÊN (NGUYỄN DỮ)</vt:lpstr>
      <vt:lpstr>CHUYỆN CHỨC PHÁN SỰ ĐỀN TẢN VIÊN (NGUYỄN DỮ)</vt:lpstr>
      <vt:lpstr>CHUYỆN CHỨC PHÁN SỰ ĐỀN TẢN VIÊN (NGUYỄN DỮ)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LAPTOPTK</dc:creator>
  <cp:lastModifiedBy>DELL</cp:lastModifiedBy>
  <cp:revision>38</cp:revision>
  <dcterms:created xsi:type="dcterms:W3CDTF">2020-04-20T09:04:34Z</dcterms:created>
  <dcterms:modified xsi:type="dcterms:W3CDTF">2021-02-23T12:47:08Z</dcterms:modified>
</cp:coreProperties>
</file>