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3" r:id="rId7"/>
    <p:sldId id="266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37AED-A911-4EBD-839B-ECDE67FF478B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45746-535D-49D0-87D3-FC52DC30D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45746-535D-49D0-87D3-FC52DC30D6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45746-535D-49D0-87D3-FC52DC30D6F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0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45746-535D-49D0-87D3-FC52DC30D6F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0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45746-535D-49D0-87D3-FC52DC30D6F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0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0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5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6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9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8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9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5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0017-CA02-42C6-83FC-343D9F20AEBA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BEA70-97AE-4D7A-BCE3-FCBFCC06B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(TẢN VIÊN TỪ PHÁN SỰ LỤC- TRÍCH TRUYỀN KÌ MẠN LỤC)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 DỮ</a:t>
            </a:r>
            <a:endParaRPr lang="en-US" sz="3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49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33"/>
    </mc:Choice>
    <mc:Fallback xmlns="">
      <p:transition spd="slow" advTm="826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  <a:sym typeface="Wingdings 3"/>
              </a:rPr>
              <a:t>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Khẳng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niềm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tin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nghĩa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định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tà.Thể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tộc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mạnh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mẽ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vệ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01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13"/>
    </mc:Choice>
    <mc:Fallback xmlns="">
      <p:transition spd="slow" advTm="346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80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Ngụ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ý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phê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phán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Hồn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ma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tướng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giặc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xảo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quyệt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cõi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cõi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âm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nhắn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nhủ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Hãy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Đó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duy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nghĩa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3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932"/>
    </mc:Choice>
    <mc:Fallback xmlns="">
      <p:transition spd="slow" advTm="93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80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	3.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Nghệ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thuật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kể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chuyện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Chi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mở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đầu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gây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chú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ý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báo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những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thường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hút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đọc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Kết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cấu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truyện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giàu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kịch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với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nhiều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tình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huống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lôi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ea typeface="Calibri"/>
                <a:cs typeface="Times New Roman"/>
              </a:rPr>
              <a:t>cuốn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chuyện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khéo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léo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sinh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hấp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dẫn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Times New Roman"/>
                <a:ea typeface="Calibri"/>
                <a:cs typeface="Times New Roman"/>
              </a:rPr>
              <a:t>III. </a:t>
            </a:r>
            <a:r>
              <a:rPr lang="en-US" b="1" dirty="0" err="1" smtClean="0">
                <a:latin typeface="Times New Roman"/>
                <a:ea typeface="Calibri"/>
                <a:cs typeface="Times New Roman"/>
              </a:rPr>
              <a:t>Ghi</a:t>
            </a:r>
            <a:r>
              <a:rPr lang="en-US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nhớ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: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(SGK –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61)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63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349"/>
    </mc:Choice>
    <mc:Fallback xmlns="">
      <p:transition spd="slow" advTm="2353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XVI</a:t>
            </a: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3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75"/>
    </mc:Choice>
    <mc:Fallback xmlns="">
      <p:transition spd="slow" advTm="846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XVI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29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43"/>
    </mc:Choice>
    <mc:Fallback xmlns="">
      <p:transition spd="slow" advTm="885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fontAlgn="base">
              <a:spcBef>
                <a:spcPct val="30000"/>
              </a:spcBef>
              <a:spcAft>
                <a:spcPct val="0"/>
              </a:spcAft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═&gt;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164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86"/>
    </mc:Choice>
    <mc:Fallback xmlns="">
      <p:transition spd="slow" advTm="492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phán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Tản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Arial"/>
              </a:rPr>
              <a:t> a.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Bố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cục</a:t>
            </a:r>
            <a:r>
              <a:rPr lang="en-US" b="1" dirty="0" smtClean="0">
                <a:latin typeface="Times New Roman" pitchFamily="18" charset="0"/>
                <a:cs typeface="Arial"/>
              </a:rPr>
              <a:t>.</a:t>
            </a: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Arial"/>
              </a:rPr>
              <a:t>		- P1(</a:t>
            </a:r>
            <a:r>
              <a:rPr lang="en-US" dirty="0" err="1" smtClean="0">
                <a:latin typeface="Times New Roman" pitchFamily="18" charset="0"/>
                <a:cs typeface="Arial"/>
              </a:rPr>
              <a:t>Mở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truyện</a:t>
            </a:r>
            <a:r>
              <a:rPr lang="en-US" dirty="0" smtClean="0">
                <a:latin typeface="Times New Roman" pitchFamily="18" charset="0"/>
                <a:cs typeface="Arial"/>
              </a:rPr>
              <a:t>): </a:t>
            </a:r>
            <a:r>
              <a:rPr lang="en-US" dirty="0" err="1" smtClean="0">
                <a:latin typeface="Times New Roman" pitchFamily="18" charset="0"/>
                <a:cs typeface="Arial"/>
              </a:rPr>
              <a:t>Từ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đầu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đến</a:t>
            </a:r>
            <a:r>
              <a:rPr lang="en-US" i="1" dirty="0" smtClean="0">
                <a:latin typeface="Times New Roman" pitchFamily="18" charset="0"/>
                <a:cs typeface="Arial"/>
              </a:rPr>
              <a:t> “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vung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tay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không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cần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gì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cả</a:t>
            </a:r>
            <a:r>
              <a:rPr lang="en-US" i="1" dirty="0" smtClean="0">
                <a:latin typeface="Times New Roman" pitchFamily="18" charset="0"/>
                <a:cs typeface="Arial"/>
              </a:rPr>
              <a:t>”.</a:t>
            </a: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i="1" dirty="0" smtClean="0">
                <a:latin typeface="Times New Roman" pitchFamily="18" charset="0"/>
                <a:cs typeface="Arial"/>
              </a:rPr>
              <a:t> =&gt;</a:t>
            </a:r>
            <a:r>
              <a:rPr lang="en-US" dirty="0" err="1" smtClean="0">
                <a:latin typeface="Times New Roman" pitchFamily="18" charset="0"/>
                <a:cs typeface="Arial"/>
              </a:rPr>
              <a:t>Giới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thiệu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Ngô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Tử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Văn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và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hành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động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đốt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đền</a:t>
            </a:r>
            <a:r>
              <a:rPr lang="en-US" dirty="0" smtClean="0">
                <a:latin typeface="Times New Roman" pitchFamily="18" charset="0"/>
                <a:cs typeface="Arial"/>
              </a:rPr>
              <a:t>.</a:t>
            </a:r>
            <a:r>
              <a:rPr lang="en-US" u="sng" dirty="0" smtClean="0">
                <a:latin typeface="Times New Roman" pitchFamily="18" charset="0"/>
                <a:cs typeface="Arial"/>
              </a:rPr>
              <a:t> </a:t>
            </a: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i="1" dirty="0" smtClean="0">
                <a:latin typeface="Times New Roman" pitchFamily="18" charset="0"/>
                <a:cs typeface="Arial"/>
              </a:rPr>
              <a:t>		- </a:t>
            </a:r>
            <a:r>
              <a:rPr lang="en-US" dirty="0" smtClean="0">
                <a:latin typeface="Times New Roman" pitchFamily="18" charset="0"/>
                <a:cs typeface="Arial"/>
              </a:rPr>
              <a:t>P2(</a:t>
            </a:r>
            <a:r>
              <a:rPr lang="en-US" dirty="0" err="1" smtClean="0">
                <a:latin typeface="Times New Roman" pitchFamily="18" charset="0"/>
                <a:cs typeface="Arial"/>
              </a:rPr>
              <a:t>Thân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truyện</a:t>
            </a:r>
            <a:r>
              <a:rPr lang="en-US" dirty="0" smtClean="0">
                <a:latin typeface="Times New Roman" pitchFamily="18" charset="0"/>
                <a:cs typeface="Arial"/>
              </a:rPr>
              <a:t>):</a:t>
            </a:r>
            <a:r>
              <a:rPr lang="en-US" i="1" dirty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Từ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smtClean="0">
                <a:latin typeface="Times New Roman" pitchFamily="18" charset="0"/>
                <a:cs typeface="Arial"/>
              </a:rPr>
              <a:t>“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Đốt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đền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xong</a:t>
            </a:r>
            <a:r>
              <a:rPr lang="en-US" i="1" dirty="0" smtClean="0">
                <a:latin typeface="Times New Roman" pitchFamily="18" charset="0"/>
                <a:cs typeface="Arial"/>
              </a:rPr>
              <a:t>”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đến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smtClean="0">
                <a:latin typeface="Times New Roman" pitchFamily="18" charset="0"/>
                <a:cs typeface="Arial"/>
              </a:rPr>
              <a:t>“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khó</a:t>
            </a:r>
            <a:r>
              <a:rPr lang="en-US" i="1" dirty="0" smtClean="0">
                <a:latin typeface="Times New Roman" pitchFamily="18" charset="0"/>
                <a:cs typeface="Arial"/>
              </a:rPr>
              <a:t> 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lòng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thoát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nạn</a:t>
            </a:r>
            <a:r>
              <a:rPr lang="en-US" dirty="0" smtClean="0">
                <a:latin typeface="Times New Roman" pitchFamily="18" charset="0"/>
                <a:cs typeface="Arial"/>
              </a:rPr>
              <a:t>”=&gt; </a:t>
            </a:r>
            <a:r>
              <a:rPr lang="en-US" dirty="0" err="1" smtClean="0">
                <a:latin typeface="Times New Roman" pitchFamily="18" charset="0"/>
                <a:cs typeface="Arial"/>
              </a:rPr>
              <a:t>cuộc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gặp</a:t>
            </a:r>
            <a:r>
              <a:rPr lang="en-US" dirty="0" smtClean="0">
                <a:latin typeface="Times New Roman" pitchFamily="18" charset="0"/>
                <a:cs typeface="Arial"/>
              </a:rPr>
              <a:t> TV </a:t>
            </a:r>
            <a:r>
              <a:rPr lang="en-US" dirty="0" err="1" smtClean="0">
                <a:latin typeface="Times New Roman" pitchFamily="18" charset="0"/>
                <a:cs typeface="Arial"/>
              </a:rPr>
              <a:t>với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tướng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giặc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và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Thổ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thần</a:t>
            </a:r>
            <a:endParaRPr lang="en-US" u="sng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80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26"/>
    </mc:Choice>
    <mc:Fallback xmlns="">
      <p:transition spd="slow" advTm="468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 algn="just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latin typeface="Times New Roman" pitchFamily="18" charset="0"/>
                <a:cs typeface="Arial"/>
              </a:rPr>
              <a:t>P3:</a:t>
            </a:r>
            <a:r>
              <a:rPr lang="en-US" i="1" dirty="0" smtClean="0">
                <a:latin typeface="Times New Roman" pitchFamily="18" charset="0"/>
                <a:cs typeface="Arial"/>
              </a:rPr>
              <a:t> “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Tử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Văn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vâng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lời</a:t>
            </a:r>
            <a:r>
              <a:rPr lang="en-US" i="1" dirty="0" smtClean="0">
                <a:latin typeface="Times New Roman" pitchFamily="18" charset="0"/>
                <a:cs typeface="Arial"/>
              </a:rPr>
              <a:t>”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đến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smtClean="0">
                <a:latin typeface="Times New Roman" pitchFamily="18" charset="0"/>
                <a:cs typeface="Arial"/>
              </a:rPr>
              <a:t>“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không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bệnh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mà</a:t>
            </a:r>
            <a:r>
              <a:rPr lang="en-US" i="1" dirty="0" smtClean="0">
                <a:latin typeface="Times New Roman" pitchFamily="18" charset="0"/>
                <a:cs typeface="Arial"/>
              </a:rPr>
              <a:t> </a:t>
            </a:r>
            <a:r>
              <a:rPr lang="en-US" i="1" dirty="0" err="1" smtClean="0">
                <a:latin typeface="Times New Roman" pitchFamily="18" charset="0"/>
                <a:cs typeface="Arial"/>
              </a:rPr>
              <a:t>mất</a:t>
            </a:r>
            <a:r>
              <a:rPr lang="en-US" i="1" dirty="0" smtClean="0">
                <a:latin typeface="Times New Roman" pitchFamily="18" charset="0"/>
                <a:cs typeface="Arial"/>
              </a:rPr>
              <a:t>”.=&gt;</a:t>
            </a:r>
            <a:r>
              <a:rPr lang="en-US" dirty="0" err="1" smtClean="0">
                <a:latin typeface="Times New Roman" pitchFamily="18" charset="0"/>
                <a:cs typeface="Arial"/>
              </a:rPr>
              <a:t>Ngô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Tử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Văn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dưới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âm</a:t>
            </a:r>
            <a:r>
              <a:rPr lang="en-US" dirty="0" smtClean="0"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latin typeface="Times New Roman" pitchFamily="18" charset="0"/>
                <a:cs typeface="Arial"/>
              </a:rPr>
              <a:t>ti</a:t>
            </a:r>
            <a:endParaRPr lang="en-US" dirty="0" smtClean="0">
              <a:latin typeface="Times New Roman" pitchFamily="18" charset="0"/>
              <a:cs typeface="Arial"/>
            </a:endParaRPr>
          </a:p>
          <a:p>
            <a:pPr marL="400050" lvl="1" indent="0" algn="just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P4 (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Kết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truyện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):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Còn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lại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: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Tử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văn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nhận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chức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Arial"/>
              </a:rPr>
              <a:t>phán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sự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Arial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b. 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Tóm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Arial"/>
              </a:rPr>
              <a:t>tắt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Arial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solidFill>
                <a:srgbClr val="000000"/>
              </a:solidFill>
              <a:latin typeface="Times New Roman" pitchFamily="18" charset="0"/>
              <a:cs typeface="Arial"/>
            </a:endParaRPr>
          </a:p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b="1" dirty="0" smtClean="0">
              <a:solidFill>
                <a:srgbClr val="6858D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80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49"/>
    </mc:Choice>
    <mc:Fallback xmlns="">
      <p:transition spd="slow" advTm="1083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525963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3000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b="1" dirty="0" smtClean="0">
                <a:latin typeface="Times New Roman" pitchFamily="18" charset="0"/>
                <a:cs typeface="Arial"/>
              </a:rPr>
              <a:t>II.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Đọc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hiểu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văn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bản</a:t>
            </a:r>
            <a:endParaRPr lang="en-US" b="1" dirty="0" smtClean="0">
              <a:latin typeface="Times New Roman" pitchFamily="18" charset="0"/>
              <a:cs typeface="Arial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dirty="0" smtClean="0">
                <a:latin typeface="Times New Roman" pitchFamily="18" charset="0"/>
                <a:cs typeface="Arial"/>
              </a:rPr>
              <a:t>	</a:t>
            </a:r>
            <a:r>
              <a:rPr lang="en-US" b="1" dirty="0" smtClean="0">
                <a:latin typeface="Times New Roman" pitchFamily="18" charset="0"/>
                <a:cs typeface="Arial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Nhân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vật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Ngô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Tử</a:t>
            </a:r>
            <a:r>
              <a:rPr lang="en-US" b="1" dirty="0" smtClean="0">
                <a:latin typeface="Times New Roman" pitchFamily="18" charset="0"/>
                <a:cs typeface="Arial"/>
              </a:rPr>
              <a:t> </a:t>
            </a:r>
            <a:r>
              <a:rPr lang="en-US" b="1" dirty="0" err="1" smtClean="0">
                <a:latin typeface="Times New Roman" pitchFamily="18" charset="0"/>
                <a:cs typeface="Arial"/>
              </a:rPr>
              <a:t>Văn</a:t>
            </a:r>
            <a:r>
              <a:rPr lang="en-US" b="1" dirty="0" smtClean="0">
                <a:latin typeface="Times New Roman" pitchFamily="18" charset="0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Times New Roman" pitchFamily="18" charset="0"/>
                <a:cs typeface="Arial"/>
              </a:rPr>
              <a:t>	</a:t>
            </a:r>
            <a:r>
              <a:rPr lang="en-US" b="1" dirty="0" smtClean="0">
                <a:latin typeface="Times New Roman" pitchFamily="18" charset="0"/>
                <a:cs typeface="Arial"/>
              </a:rPr>
              <a:t>	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a.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Ngô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Tử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Văn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“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Chàng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vốn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khảng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khái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nóng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nảy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thấy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tà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gian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thì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không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chịu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vùng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Bắc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ta </a:t>
            </a:r>
            <a:r>
              <a:rPr lang="en-US" i="1" dirty="0" err="1" smtClean="0">
                <a:latin typeface="Times New Roman"/>
                <a:ea typeface="Calibri"/>
                <a:cs typeface="Times New Roman"/>
              </a:rPr>
              <a:t>vẫn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khen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là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một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người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cương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trực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”.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Tính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cách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này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hiện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qua: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37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701"/>
    </mc:Choice>
    <mc:Fallback xmlns="">
      <p:transition spd="slow" advTm="1077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trước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“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hưng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yêu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”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hung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hành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đốt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gan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trước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bọn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quỷ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Dạ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Xoa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quang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cảnh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sợ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cõi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âm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độ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cứng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cỏi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khuất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trước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Diêm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Vương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đầy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quyền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lực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1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117"/>
    </mc:Choice>
    <mc:Fallback xmlns="">
      <p:transition spd="slow" advTm="5471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 CHỨC PHÁN SỰ ĐỀN TẢN VIÊN</a:t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(NGUYỄN DỮ)</a:t>
            </a:r>
            <a:endParaRPr lang="en-US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Arial"/>
              </a:rPr>
              <a:t> 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b.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chiến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thắng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của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chính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b="1" dirty="0" err="1">
                <a:latin typeface="Times New Roman"/>
                <a:ea typeface="Calibri"/>
                <a:cs typeface="Times New Roman"/>
              </a:rPr>
              <a:t>nghĩa</a:t>
            </a:r>
            <a:r>
              <a:rPr lang="en-US" b="1" dirty="0">
                <a:latin typeface="Times New Roman"/>
                <a:ea typeface="Calibri"/>
                <a:cs typeface="Times New Roman"/>
              </a:rPr>
              <a:t>: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Giải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tai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họa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đem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lại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an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lành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dân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Diệt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trừ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tận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gốc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giặc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xâm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tàn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ác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phục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hồi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danh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vị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Thổ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thần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đất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Việt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-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Được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tiến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vào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chức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phán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sự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đền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Tản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Viên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để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gìn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giữ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công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lí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dirty="0" smtClean="0">
              <a:latin typeface="Times New Roman" pitchFamily="18" charset="0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80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72"/>
    </mc:Choice>
    <mc:Fallback xmlns="">
      <p:transition spd="slow" advTm="783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.5|26.8|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.9|26.3|58.2|8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1|7.6|8.9|8.8|7.1|1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5|20.8|22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7|25.8|1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15|14.2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4.9|8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36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285.7|175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9.6|25.9|32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278</Words>
  <Application>Microsoft Office PowerPoint</Application>
  <PresentationFormat>On-screen Show (4:3)</PresentationFormat>
  <Paragraphs>61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 3</vt:lpstr>
      <vt:lpstr>Office Theme</vt:lpstr>
      <vt:lpstr>CHUYỆN CHỨC PHÁN SỰ ĐỀN TẢN VIÊN (TẢN VIÊN TỪ PHÁN SỰ LỤC- TRÍCH TRUYỀN KÌ MẠN LỤC) NGUYỄN DỮ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  <vt:lpstr>CHUYỆN CHỨC PHÁN SỰ ĐỀN TẢN VIÊN (NGUYỄN DỮ)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LAPTOPTK</dc:creator>
  <cp:lastModifiedBy>DELL</cp:lastModifiedBy>
  <cp:revision>38</cp:revision>
  <dcterms:created xsi:type="dcterms:W3CDTF">2020-04-20T09:04:34Z</dcterms:created>
  <dcterms:modified xsi:type="dcterms:W3CDTF">2021-02-23T12:47:08Z</dcterms:modified>
</cp:coreProperties>
</file>